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96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7" r:id="rId33"/>
    <p:sldId id="291" r:id="rId34"/>
    <p:sldId id="295" r:id="rId35"/>
    <p:sldId id="292" r:id="rId36"/>
    <p:sldId id="293" r:id="rId37"/>
    <p:sldId id="294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9" r:id="rId49"/>
    <p:sldId id="310" r:id="rId50"/>
    <p:sldId id="311" r:id="rId51"/>
    <p:sldId id="312" r:id="rId52"/>
    <p:sldId id="313" r:id="rId53"/>
    <p:sldId id="315" r:id="rId54"/>
    <p:sldId id="316" r:id="rId55"/>
    <p:sldId id="318" r:id="rId56"/>
    <p:sldId id="319" r:id="rId57"/>
    <p:sldId id="320" r:id="rId58"/>
    <p:sldId id="321" r:id="rId5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2E2E2"/>
    <a:srgbClr val="FFFFFF"/>
    <a:srgbClr val="578FF3"/>
    <a:srgbClr val="4984F2"/>
    <a:srgbClr val="2A75F5"/>
    <a:srgbClr val="256CE2"/>
    <a:srgbClr val="89ADEF"/>
    <a:srgbClr val="4681E7"/>
    <a:srgbClr val="CC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C94AF18B-5041-02F7-93B6-1C4B51576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7F3CB025-6583-00B2-B947-8530FAFE64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9DB8D947-9930-04B2-AE6D-E26EB8899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32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95677"/>
            <a:ext cx="895059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chemeClr val="bg1"/>
                </a:solidFill>
              </a:rPr>
              <a:t>Robust</a:t>
            </a:r>
            <a:r>
              <a:rPr lang="it-IT" sz="5400" b="1" dirty="0">
                <a:solidFill>
                  <a:schemeClr val="bg1"/>
                </a:solidFill>
              </a:rPr>
              <a:t> Food </a:t>
            </a:r>
            <a:r>
              <a:rPr lang="it-IT" sz="5400" b="1" dirty="0" err="1">
                <a:solidFill>
                  <a:schemeClr val="bg1"/>
                </a:solidFill>
              </a:rPr>
              <a:t>Classification</a:t>
            </a:r>
            <a:r>
              <a:rPr lang="it-IT" sz="5400" b="1" dirty="0">
                <a:solidFill>
                  <a:schemeClr val="bg1"/>
                </a:solidFill>
              </a:rPr>
              <a:t> Project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Visual Information Processing and Management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Lorenzo Monti 869960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FA46-B5B9-5B24-B36F-AE6ACD81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C75C41A-C624-D5A0-267A-DF75446184C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779ADD-D158-2022-6A85-A8E76DCB2F1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D39407-9E7D-C41A-57E1-7524FDD7568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3ECDD2-2780-1372-9D7B-8AE77650658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58294C-DC04-CEA4-AF59-8F07C25D3C4A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Risultati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A27430-3C4D-C32C-232F-B026BE1BE221}"/>
              </a:ext>
            </a:extLst>
          </p:cNvPr>
          <p:cNvSpPr txBox="1"/>
          <p:nvPr/>
        </p:nvSpPr>
        <p:spPr>
          <a:xfrm>
            <a:off x="1746426" y="1103335"/>
            <a:ext cx="6977696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500 immagini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Cambiando la sensibilità di ciascuno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Applicando la funzione di consenso pesata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0.5, rimuovendo 422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~51%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peggiorata, i benefici di rimuovere le immagini sporche non superano i problemi del togliere immagini buone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0.8, rimuovendo 91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 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 </a:t>
            </a:r>
            <a:r>
              <a:rPr lang="en-US" sz="1600" dirty="0"/>
              <a:t>53%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Performance </a:t>
            </a:r>
            <a:r>
              <a:rPr lang="en-US" sz="1600" dirty="0" err="1"/>
              <a:t>simili</a:t>
            </a:r>
            <a:r>
              <a:rPr lang="en-US" sz="1600" dirty="0"/>
              <a:t> a prima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Come </a:t>
            </a:r>
            <a:r>
              <a:rPr lang="en-US" sz="1600" dirty="0" err="1"/>
              <a:t>migliorare</a:t>
            </a:r>
            <a:r>
              <a:rPr lang="en-US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un </a:t>
            </a:r>
            <a:r>
              <a:rPr lang="en-US" sz="1600" dirty="0" err="1"/>
              <a:t>numero</a:t>
            </a:r>
            <a:r>
              <a:rPr lang="en-US" sz="1600" dirty="0"/>
              <a:t> </a:t>
            </a:r>
            <a:r>
              <a:rPr lang="en-US" sz="1600" dirty="0" err="1"/>
              <a:t>diverso</a:t>
            </a:r>
            <a:r>
              <a:rPr lang="en-US" sz="1600" dirty="0"/>
              <a:t> di outliers da </a:t>
            </a:r>
            <a:r>
              <a:rPr lang="en-US" sz="1600" dirty="0" err="1"/>
              <a:t>ritornare</a:t>
            </a:r>
            <a:r>
              <a:rPr lang="en-US" sz="1600" dirty="0"/>
              <a:t> per </a:t>
            </a:r>
            <a:r>
              <a:rPr lang="en-US" sz="1600" dirty="0" err="1"/>
              <a:t>metodo</a:t>
            </a:r>
            <a:r>
              <a:rPr lang="en-US" sz="1600" dirty="0"/>
              <a:t> (</a:t>
            </a:r>
            <a:r>
              <a:rPr lang="en-US" sz="1600" dirty="0" err="1"/>
              <a:t>richiede</a:t>
            </a:r>
            <a:r>
              <a:rPr lang="en-US" sz="1600" dirty="0"/>
              <a:t> tempo per fare tuning manual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parametri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threshold </a:t>
            </a:r>
            <a:r>
              <a:rPr lang="en-US" sz="1600" dirty="0" err="1"/>
              <a:t>diversi</a:t>
            </a:r>
            <a:r>
              <a:rPr lang="en-US" sz="1600" dirty="0"/>
              <a:t> per la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Sfruttare</a:t>
            </a:r>
            <a:r>
              <a:rPr lang="en-US" sz="1600" dirty="0"/>
              <a:t>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per </a:t>
            </a:r>
            <a:r>
              <a:rPr lang="en-US" sz="1600" dirty="0" err="1"/>
              <a:t>avere</a:t>
            </a:r>
            <a:r>
              <a:rPr lang="en-US" sz="1600" dirty="0"/>
              <a:t> outliers </a:t>
            </a:r>
            <a:r>
              <a:rPr lang="en-US" sz="1600" dirty="0" err="1"/>
              <a:t>migliori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9269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112C-6566-5DD2-ADCB-17F6D77D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151512D-6C67-B9C5-705A-BE339031931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6C7AA11-51BE-70FE-5887-214CE0E09C0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4A4555-67C1-039B-3E6D-9EF3D4F4FB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E42824-C348-79A3-7553-0730F60D1B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32E6C0-EC0D-EBC2-C8F3-5BC7884609F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06EBAC-D76C-675E-8D6A-7E0C8C3C833B}"/>
              </a:ext>
            </a:extLst>
          </p:cNvPr>
          <p:cNvSpPr txBox="1"/>
          <p:nvPr/>
        </p:nvSpPr>
        <p:spPr>
          <a:xfrm>
            <a:off x="1746426" y="1103335"/>
            <a:ext cx="7968468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Idea: sfruttare i dati dell’</a:t>
            </a:r>
            <a:r>
              <a:rPr lang="it-IT" sz="1600" dirty="0" err="1"/>
              <a:t>unlabelled</a:t>
            </a:r>
            <a:r>
              <a:rPr lang="it-IT" sz="1600" dirty="0"/>
              <a:t> training set per migliorare gli </a:t>
            </a:r>
            <a:r>
              <a:rPr lang="it-IT" sz="1600" dirty="0" err="1"/>
              <a:t>outliers</a:t>
            </a:r>
            <a:r>
              <a:rPr lang="it-IT" sz="1600" dirty="0"/>
              <a:t> trovati da ciascun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Più dati aiutano a definire i clusters meglio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dataset </a:t>
            </a:r>
            <a:r>
              <a:rPr lang="it-IT" sz="1600" dirty="0" err="1"/>
              <a:t>unlabelled</a:t>
            </a:r>
            <a:r>
              <a:rPr lang="it-IT" sz="1600" dirty="0"/>
              <a:t> sembra avere molte meno immagini sporche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30% del dataset </a:t>
            </a:r>
            <a:r>
              <a:rPr lang="it-IT" sz="1600" dirty="0" err="1"/>
              <a:t>unlabelled</a:t>
            </a:r>
            <a:r>
              <a:rPr lang="it-IT" sz="1600" dirty="0"/>
              <a:t> usato, per motivi di computazione (34’036 immagini)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Ricalcolo dei 500 </a:t>
            </a:r>
            <a:r>
              <a:rPr lang="it-IT" sz="1600" dirty="0" err="1"/>
              <a:t>outliers</a:t>
            </a:r>
            <a:r>
              <a:rPr lang="it-IT" sz="1600" dirty="0"/>
              <a:t>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Funzione di consenso pesata, con gli stessi pesi precedenti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Supponendo che l’efficienza relativa di ogni metodo rimanga invariata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Threshold</a:t>
            </a:r>
            <a:r>
              <a:rPr lang="it-IT" sz="1600" dirty="0"/>
              <a:t> 0.90 -&gt; 95 immagini ritornate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</a:t>
            </a:r>
            <a:r>
              <a:rPr lang="it-IT" sz="1600" dirty="0" err="1"/>
              <a:t>treshold</a:t>
            </a:r>
            <a:r>
              <a:rPr lang="it-IT" sz="1600" dirty="0"/>
              <a:t> necessario per avere un numero simile di immagini è aumentato, indice che la «confidenza» del metodo è migliorata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raggiunte: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3.22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-3%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7%~</a:t>
            </a:r>
            <a:r>
              <a:rPr lang="it-IT" sz="1600" dirty="0"/>
              <a:t>*)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55%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4%~</a:t>
            </a:r>
            <a:r>
              <a:rPr lang="it-IT" sz="1600" dirty="0"/>
              <a:t>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 miglioramenti: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Tuning </a:t>
            </a:r>
            <a:r>
              <a:rPr lang="en-US" sz="1600" dirty="0" err="1"/>
              <a:t>numero</a:t>
            </a:r>
            <a:r>
              <a:rPr lang="en-US" sz="1600" dirty="0"/>
              <a:t> outliers per </a:t>
            </a:r>
            <a:r>
              <a:rPr lang="en-US" sz="1600" dirty="0" err="1"/>
              <a:t>metodo</a:t>
            </a:r>
            <a:r>
              <a:rPr lang="en-US" sz="1600" dirty="0"/>
              <a:t>, e threshold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Ricalcolo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di </a:t>
            </a:r>
            <a:r>
              <a:rPr lang="en-US" sz="1600" dirty="0" err="1"/>
              <a:t>efficacia</a:t>
            </a:r>
            <a:r>
              <a:rPr lang="en-US" sz="1600" dirty="0"/>
              <a:t> </a:t>
            </a:r>
            <a:r>
              <a:rPr lang="en-US" sz="1600" dirty="0" err="1"/>
              <a:t>relativa</a:t>
            </a:r>
            <a:endParaRPr lang="en-US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2133D8-1605-ADC5-B185-8947C83F0BA8}"/>
              </a:ext>
            </a:extLst>
          </p:cNvPr>
          <p:cNvSpPr txBox="1"/>
          <p:nvPr/>
        </p:nvSpPr>
        <p:spPr>
          <a:xfrm>
            <a:off x="7104029" y="6459537"/>
            <a:ext cx="502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data </a:t>
            </a:r>
            <a:r>
              <a:rPr lang="it-IT" sz="1200" dirty="0" err="1"/>
              <a:t>cleaning</a:t>
            </a:r>
            <a:r>
              <a:rPr lang="it-IT" sz="1200" dirty="0"/>
              <a:t> senza dataset </a:t>
            </a:r>
            <a:r>
              <a:rPr lang="it-IT" sz="1200" dirty="0" err="1"/>
              <a:t>unlabelled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776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2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sz="4400" b="1">
              <a:solidFill>
                <a:srgbClr val="246B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44734" y="1148690"/>
            <a:ext cx="9217044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Può essere utile dato il piccolo numero di immagini nel train set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Augmentation applicata al miglior dataset pulito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 augmentation provate: </a:t>
            </a:r>
            <a:r>
              <a:rPr lang="it-IT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Traslazioni, Luminosità, Rotazione, Contrasto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2" descr="Immagine che contiene Cucina, pasta, spaghetto, Cibo italian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988" y="2473189"/>
            <a:ext cx="3347703" cy="188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 descr="Immagine che contiene piatto, cibo, Cucina, spaghet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3225" y="2332364"/>
            <a:ext cx="1409603" cy="211440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8968101" y="3131418"/>
            <a:ext cx="18780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Validation set</a:t>
            </a:r>
            <a:endParaRPr/>
          </a:p>
        </p:txBody>
      </p:sp>
      <p:sp>
        <p:nvSpPr>
          <p:cNvPr id="223" name="Google Shape;223;p12"/>
          <p:cNvSpPr txBox="1"/>
          <p:nvPr/>
        </p:nvSpPr>
        <p:spPr>
          <a:xfrm>
            <a:off x="8968101" y="5402709"/>
            <a:ext cx="18780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Train set</a:t>
            </a:r>
            <a:endParaRPr/>
          </a:p>
        </p:txBody>
      </p:sp>
      <p:pic>
        <p:nvPicPr>
          <p:cNvPr id="224" name="Google Shape;224;p12" descr="Immagine che contiene cibo, piatto, Cucina, spaghett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4445" y="4743477"/>
            <a:ext cx="2696956" cy="191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magine che contiene Cucina, spaghetto, cibo, Al dente&#10;&#10;Descrizione generat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3225" y="4674181"/>
            <a:ext cx="1435795" cy="19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07DBA-0CC6-838E-A6B3-6A42836F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E79D3D6-BACB-E28C-8870-0749BC458C5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D683D77-3838-15BC-E712-A3334E53F99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11C3C5-897E-D5A9-B633-F161E4E6E5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479364-4816-5722-428A-8F666BD73B5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F55795-573F-570D-F7E1-FBDDF36B595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Data </a:t>
            </a:r>
            <a:r>
              <a:rPr lang="it-IT" sz="4400" b="1" dirty="0" err="1">
                <a:solidFill>
                  <a:srgbClr val="246BE1"/>
                </a:solidFill>
              </a:rPr>
              <a:t>Augmentation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35B799-F831-AF9F-D351-623FC13F38F9}"/>
              </a:ext>
            </a:extLst>
          </p:cNvPr>
          <p:cNvSpPr txBox="1"/>
          <p:nvPr/>
        </p:nvSpPr>
        <p:spPr>
          <a:xfrm>
            <a:off x="1544734" y="1148690"/>
            <a:ext cx="9217044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Può essere utile dato il piccolo numero di immagini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Agumentation</a:t>
            </a:r>
            <a:r>
              <a:rPr lang="it-IT" sz="1600" dirty="0"/>
              <a:t> applicata al miglior dataset pulito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Trasformazioni provate singolarmente: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Traslazioni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0.1 -&gt; Test Loss: 3.4143; Test Accuracy: 0.2496; Top-5 Accuracy: 0.5113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Traslation</a:t>
            </a:r>
            <a:r>
              <a:rPr lang="en-US" sz="1600" b="1" dirty="0"/>
              <a:t> 0.2 </a:t>
            </a:r>
            <a:r>
              <a:rPr lang="en-US" sz="1600" dirty="0"/>
              <a:t>-&gt; Test Loss: 3.4257; Test Accuracy: 0.2505; Top-5 Accuracy: 0.5135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0.23 -&gt; Test Loss: 3.5944; Test Accuracy: 0.2491; Top-5 Accuracy: 0.5079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Luminosità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0.1 -&gt; Test Loss: 3.2584; Test Accuracy: 0.2629; Top-5 Accuracy: 0.5381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RandomBrightness</a:t>
            </a:r>
            <a:r>
              <a:rPr lang="en-US" sz="1600" b="1" dirty="0"/>
              <a:t> 0.12 </a:t>
            </a:r>
            <a:r>
              <a:rPr lang="en-US" sz="1600" dirty="0"/>
              <a:t>-&gt; Test Loss: 3.4441; Test Accuracy: 0.2684; Top-5 Accuracy: 0.5307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0.2 -&gt; Test Loss: 3.4787; Test Accuracy: 0.2480; Top-5 Accuracy: 0.5011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Rotazione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0.15 -&gt; Test Loss: 3.6059; Test Accuracy: 0.2473; Top-5 Accuracy: 0.5088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RandomRotation</a:t>
            </a:r>
            <a:r>
              <a:rPr lang="en-US" sz="1600" b="1" dirty="0"/>
              <a:t> 0.2 </a:t>
            </a:r>
            <a:r>
              <a:rPr lang="en-US" sz="1600" dirty="0"/>
              <a:t>-&gt; Test Loss: 3.4162; Test Accuracy: 0.2540; Top-5 Accuracy: 0.5055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0.6 -&gt; Test Loss: 3.5778; Test Accuracy: 0.2214; Top-5 Accuracy: 0.4676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Contrasto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RandomContrast</a:t>
            </a:r>
            <a:r>
              <a:rPr lang="en-US" sz="1600" b="1" dirty="0"/>
              <a:t> 0.1 </a:t>
            </a:r>
            <a:r>
              <a:rPr lang="en-US" sz="1600" dirty="0"/>
              <a:t>-&gt; Test Loss: 3.4983; Test Accuracy: 0.2405; Top-5 Accuracy: 0.4946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0.15 -&gt; Test Loss: 3.5525; Test Accuracy: 0.2250; Top-5 Accuracy: 0.4748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0.2 -&gt; Test Loss: 3.5525; Test Accuracy: 0.2250; Top-5 Accuracy: 0.4748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Combinazioni</a:t>
            </a:r>
            <a:r>
              <a:rPr lang="en-US" sz="1600" dirty="0"/>
              <a:t> di </a:t>
            </a:r>
            <a:r>
              <a:rPr lang="en-US" sz="1600" dirty="0" err="1"/>
              <a:t>trasformazioni</a:t>
            </a:r>
            <a:r>
              <a:rPr lang="en-US" sz="1600" dirty="0"/>
              <a:t> diverse</a:t>
            </a:r>
          </a:p>
        </p:txBody>
      </p:sp>
    </p:spTree>
    <p:extLst>
      <p:ext uri="{BB962C8B-B14F-4D97-AF65-F5344CB8AC3E}">
        <p14:creationId xmlns:p14="http://schemas.microsoft.com/office/powerpoint/2010/main" val="131695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D14D-9F7B-9D8F-6FEB-8B29D582F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1F167E-0569-F7AB-BF5E-9D42D7B081A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7E76EAD-8137-244E-2BAC-B38C266B59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BDC126-68E5-501C-E3F3-0366BF35BE3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F7A578D-35E2-5CA1-16C0-94B0A30F19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2BB01B-6C7B-F5D6-A721-0611EC6C196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Modello </a:t>
            </a:r>
            <a:r>
              <a:rPr lang="it-IT" sz="4400" b="1" dirty="0" err="1">
                <a:solidFill>
                  <a:srgbClr val="246BE1"/>
                </a:solidFill>
              </a:rPr>
              <a:t>Unfrozen</a:t>
            </a:r>
            <a:r>
              <a:rPr lang="it-IT" sz="4400" b="1" dirty="0">
                <a:solidFill>
                  <a:srgbClr val="246BE1"/>
                </a:solidFill>
              </a:rPr>
              <a:t> e Modello Pesato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619D3-E70D-8D0E-86E9-1D4E5793EBD2}"/>
              </a:ext>
            </a:extLst>
          </p:cNvPr>
          <p:cNvSpPr txBox="1"/>
          <p:nvPr/>
        </p:nvSpPr>
        <p:spPr>
          <a:xfrm>
            <a:off x="1544733" y="1241997"/>
            <a:ext cx="655424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noProof="0" dirty="0"/>
              <a:t>Modello iniziale migliorato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Dataset migliore dal data </a:t>
            </a:r>
            <a:r>
              <a:rPr lang="it-IT" sz="1600" noProof="0" dirty="0" err="1"/>
              <a:t>cleaning</a:t>
            </a: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Modello ottimizzato ulteriormente</a:t>
            </a:r>
          </a:p>
          <a:p>
            <a:endParaRPr lang="it-IT" sz="1600" noProof="0" dirty="0"/>
          </a:p>
          <a:p>
            <a:r>
              <a:rPr lang="it-IT" sz="1600" b="1" noProof="0" dirty="0"/>
              <a:t>Modello </a:t>
            </a:r>
            <a:r>
              <a:rPr lang="it-IT" sz="1600" b="1" noProof="0" dirty="0" err="1"/>
              <a:t>Unfrozen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Fine tuning ulteriore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Modello base </a:t>
            </a:r>
            <a:r>
              <a:rPr lang="it-IT" sz="1600" noProof="0" dirty="0" err="1"/>
              <a:t>unfrozen</a:t>
            </a:r>
            <a:r>
              <a:rPr lang="it-IT" sz="1600" noProof="0" dirty="0"/>
              <a:t> (</a:t>
            </a:r>
            <a:r>
              <a:rPr lang="it-IT" sz="1600" noProof="0" dirty="0" err="1"/>
              <a:t>DenseNet</a:t>
            </a:r>
            <a:r>
              <a:rPr lang="it-IT" sz="1600" noProof="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Learning rate più basso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Tempi di training molto lunghi</a:t>
            </a:r>
          </a:p>
          <a:p>
            <a:endParaRPr lang="it-IT" sz="1600" noProof="0" dirty="0"/>
          </a:p>
          <a:p>
            <a:r>
              <a:rPr lang="it-IT" sz="1600" b="1" noProof="0" dirty="0"/>
              <a:t>Modello pesato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Assegnazione di pesi alle classi, relativamente alla </a:t>
            </a:r>
            <a:r>
              <a:rPr lang="it-IT" sz="1600" noProof="0" dirty="0" err="1"/>
              <a:t>distrubuzione</a:t>
            </a:r>
            <a:endParaRPr lang="it-IT" sz="16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Procedimento di </a:t>
            </a:r>
            <a:r>
              <a:rPr lang="it-IT" sz="1600" noProof="0" dirty="0" err="1"/>
              <a:t>cleaning</a:t>
            </a:r>
            <a:r>
              <a:rPr lang="it-IT" sz="1600" noProof="0" dirty="0"/>
              <a:t> ha sbilanciato il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Verrà sbilanciato ulteriormente nella sezione successive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Performance che dovrebbero migliorare ma classi problematiche che hanno perso esempi (come la 116) hanno ancora 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Questo modello diventa la baseline e viene utilizzato nelle successive sezioni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4ECD7B-127D-A0A5-E1C9-BE54DECC3030}"/>
              </a:ext>
            </a:extLst>
          </p:cNvPr>
          <p:cNvSpPr txBox="1"/>
          <p:nvPr/>
        </p:nvSpPr>
        <p:spPr>
          <a:xfrm>
            <a:off x="8098975" y="1241997"/>
            <a:ext cx="31630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3.08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57%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2.96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32%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60%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+5%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3.07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+2%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833222E-39E4-E30A-38D2-BDA2BE12571F}"/>
              </a:ext>
            </a:extLst>
          </p:cNvPr>
          <p:cNvSpPr txBox="1"/>
          <p:nvPr/>
        </p:nvSpPr>
        <p:spPr>
          <a:xfrm>
            <a:off x="5928369" y="6300913"/>
            <a:ext cx="627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modello migliore del data </a:t>
            </a:r>
            <a:r>
              <a:rPr lang="it-IT" sz="1200" dirty="0" err="1"/>
              <a:t>cleaning</a:t>
            </a:r>
            <a:r>
              <a:rPr lang="it-IT" sz="1200" dirty="0"/>
              <a:t> con dataset </a:t>
            </a:r>
            <a:r>
              <a:rPr lang="it-IT" sz="1200" dirty="0" err="1"/>
              <a:t>unlabelled</a:t>
            </a:r>
            <a:endParaRPr lang="it-IT" sz="1200" dirty="0"/>
          </a:p>
          <a:p>
            <a:r>
              <a:rPr lang="it-IT" sz="1200" dirty="0"/>
              <a:t>**Aumento percentuale rispetto al modello iniziale migliorato</a:t>
            </a:r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7754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C5B0-FF80-C53B-17A3-663EA6A57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883C529-D1C5-3BB4-E394-BBE91C472C4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0674457-4401-DBF9-8F29-2EB3E6CEDBD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952010F-A7E4-395B-87A2-F024DB7766B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A38803D-A31C-3695-9E0B-BD05D271143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B0C877-1E85-B68E-955E-362A3E17DCC8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AE5A97-C901-4EFE-8A64-BBB8B1E3B30C}"/>
              </a:ext>
            </a:extLst>
          </p:cNvPr>
          <p:cNvSpPr txBox="1"/>
          <p:nvPr/>
        </p:nvSpPr>
        <p:spPr>
          <a:xfrm>
            <a:off x="1544733" y="1241997"/>
            <a:ext cx="9694154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Aumento dimensione </a:t>
            </a:r>
            <a:r>
              <a:rPr lang="it-IT" sz="1600" noProof="0" dirty="0" err="1"/>
              <a:t>train</a:t>
            </a:r>
            <a:r>
              <a:rPr lang="it-IT" sz="1600" noProof="0" dirty="0"/>
              <a:t> set aggiungendo dal dataset senza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Metodi per selezionare dati da aggiungere, usando il modello pesato per trovare le 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Confidenza della top class &gt; soglia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Confidenza della top class con margine &gt; soglia rispetto alla confidenza della seconda classe</a:t>
            </a:r>
          </a:p>
          <a:p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Approccio iterativo: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Set della confidenza per ritornare immagini classificate bene (iniziando con confidenza alta, abbassata dopo ogni iterazione)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Filtrare le immagini ritornate dal metodo, togliendo quelle già aggiunte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Limitare al massimo 3 immagini aggiunte per classe ogni iterazione per ridurre lo sbilanciamento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Re-training del modello con il </a:t>
            </a:r>
            <a:r>
              <a:rPr lang="it-IT" sz="1600" noProof="0" dirty="0" err="1"/>
              <a:t>train</a:t>
            </a:r>
            <a:r>
              <a:rPr lang="it-IT" sz="1600" noProof="0" dirty="0"/>
              <a:t> set nuovo e </a:t>
            </a:r>
            <a:r>
              <a:rPr lang="it-IT" sz="1600" noProof="0" dirty="0" err="1"/>
              <a:t>ri</a:t>
            </a:r>
            <a:r>
              <a:rPr lang="it-IT" sz="1600" noProof="0" dirty="0"/>
              <a:t>-calcolando i pesi delle classi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Dopo aver esaurito le immagini a confidenza molto alta, usare il secondo metodo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Solo il 10% del dataset senza labels è stato utilizzato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Sempre lo stesso 10%, non random ad ogni iterazione, per esaurire effettivamente le immagini ad alta confidenza</a:t>
            </a:r>
          </a:p>
        </p:txBody>
      </p:sp>
    </p:spTree>
    <p:extLst>
      <p:ext uri="{BB962C8B-B14F-4D97-AF65-F5344CB8AC3E}">
        <p14:creationId xmlns:p14="http://schemas.microsoft.com/office/powerpoint/2010/main" val="115465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F985-E554-9745-6EBE-83310411C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084DB9B-97FA-FBBF-EBB4-0B454257FBE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E7782D9-2DBE-F3C9-4E55-8F8F795C146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D24C7DB-1452-FE18-CC82-A7D965139E8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BE1004A-0338-AD3B-620C-468A3E5690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D610EB4-EDEB-B524-2A13-1B7C44A74E6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73AC4-6E7F-B4B5-DAEC-23EAB28F5739}"/>
              </a:ext>
            </a:extLst>
          </p:cNvPr>
          <p:cNvSpPr txBox="1"/>
          <p:nvPr/>
        </p:nvSpPr>
        <p:spPr>
          <a:xfrm>
            <a:off x="1554064" y="1241997"/>
            <a:ext cx="9694154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 err="1"/>
              <a:t>iniziale</a:t>
            </a:r>
            <a:r>
              <a:rPr lang="en-US" sz="1600" dirty="0"/>
              <a:t> del </a:t>
            </a:r>
            <a:r>
              <a:rPr lang="en-US" sz="1600" dirty="0" err="1"/>
              <a:t>metodo</a:t>
            </a:r>
            <a:r>
              <a:rPr lang="en-US" sz="1600" dirty="0"/>
              <a:t>, </a:t>
            </a:r>
            <a:r>
              <a:rPr lang="en-US" sz="1600" dirty="0" err="1"/>
              <a:t>usando</a:t>
            </a:r>
            <a:r>
              <a:rPr lang="en-US" sz="1600" dirty="0"/>
              <a:t> 1% del dataset senza label, con </a:t>
            </a:r>
            <a:r>
              <a:rPr lang="en-US" sz="1600" dirty="0" err="1"/>
              <a:t>soglia</a:t>
            </a:r>
            <a:r>
              <a:rPr lang="en-US" sz="1600" dirty="0"/>
              <a:t> di </a:t>
            </a:r>
            <a:r>
              <a:rPr lang="en-US" sz="1600" dirty="0" err="1"/>
              <a:t>confidenza</a:t>
            </a:r>
            <a:r>
              <a:rPr lang="en-US" sz="1600" dirty="0"/>
              <a:t> al 90%: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19 </a:t>
            </a:r>
            <a:r>
              <a:rPr lang="en-US" sz="1600" dirty="0" err="1"/>
              <a:t>immagini</a:t>
            </a:r>
            <a:r>
              <a:rPr lang="en-US" sz="1600" dirty="0"/>
              <a:t> </a:t>
            </a:r>
            <a:r>
              <a:rPr lang="en-US" sz="1600" dirty="0" err="1"/>
              <a:t>ritornate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Prime 12: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Controllate</a:t>
            </a:r>
            <a:r>
              <a:rPr lang="en-US" sz="1600" dirty="0"/>
              <a:t> </a:t>
            </a:r>
            <a:r>
              <a:rPr lang="en-US" sz="1600" dirty="0" err="1"/>
              <a:t>manualmente</a:t>
            </a:r>
            <a:r>
              <a:rPr lang="en-US" sz="1600" dirty="0"/>
              <a:t> rispetto al validation set, tutte </a:t>
            </a:r>
            <a:r>
              <a:rPr lang="en-US" sz="1600" dirty="0" err="1"/>
              <a:t>corrette</a:t>
            </a:r>
            <a:r>
              <a:rPr lang="en-US" sz="1600" dirty="0"/>
              <a:t> </a:t>
            </a:r>
            <a:r>
              <a:rPr lang="en-US" sz="1600" dirty="0" err="1"/>
              <a:t>tranne</a:t>
            </a:r>
            <a:r>
              <a:rPr lang="en-US" sz="1600" dirty="0"/>
              <a:t> la </a:t>
            </a:r>
            <a:r>
              <a:rPr lang="en-US" sz="1600" dirty="0" err="1"/>
              <a:t>quinta</a:t>
            </a:r>
            <a:endParaRPr lang="en-US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CB0F0A-9F60-9A80-4C28-00388218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41" y="2072994"/>
            <a:ext cx="9882918" cy="33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F37-8182-CFDF-3171-F8851CF3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ADBF52E-9684-7172-B3AC-1ADB2CB6B42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81EE4BD-5F10-4159-C877-C16C76CA2E21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8EB4F8A-0221-847A-985C-9A2D1E3F931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CD463E-4578-3360-F4B0-7AEBEE7E7C3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7322F6-16F1-6941-3849-97BC834017C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CF3BAA-C86A-155E-2AD6-1A9C310F364B}"/>
              </a:ext>
            </a:extLst>
          </p:cNvPr>
          <p:cNvSpPr txBox="1"/>
          <p:nvPr/>
        </p:nvSpPr>
        <p:spPr>
          <a:xfrm>
            <a:off x="1556982" y="1092704"/>
            <a:ext cx="96941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noProof="0" dirty="0"/>
              <a:t>Iterazioni utilizzando sempre lo stesso 10% del dataset senza labels (performance scalerebbero di conseguenza usando l’intero set di dati: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9441C13-633B-4777-D736-0890BB468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640339"/>
              </p:ext>
            </p:extLst>
          </p:nvPr>
        </p:nvGraphicFramePr>
        <p:xfrm>
          <a:off x="1017038" y="1798283"/>
          <a:ext cx="10234098" cy="3505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37122">
                  <a:extLst>
                    <a:ext uri="{9D8B030D-6E8A-4147-A177-3AD203B41FA5}">
                      <a16:colId xmlns:a16="http://schemas.microsoft.com/office/drawing/2014/main" val="4136999219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436776756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442997723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2902931720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1055820248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721735508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4285249764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491820584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1247485774"/>
                    </a:ext>
                  </a:extLst>
                </a:gridCol>
              </a:tblGrid>
              <a:tr h="548568">
                <a:tc>
                  <a:txBody>
                    <a:bodyPr/>
                    <a:lstStyle/>
                    <a:p>
                      <a:r>
                        <a:rPr lang="it-IT" sz="16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Soglia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Immagini trovate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Meno </a:t>
                      </a:r>
                      <a:r>
                        <a:rPr lang="it-IT" sz="1600" dirty="0" err="1"/>
                        <a:t>imgs</a:t>
                      </a:r>
                      <a:r>
                        <a:rPr lang="it-IT" sz="1600" dirty="0"/>
                        <a:t> già usate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Massimo 3 per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Dimensione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Top-1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Top-5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854518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4’925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3.07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30%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38231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3.05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300315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3.04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07317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3.03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41092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3.04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683233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3.01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32%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359309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Margin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3.01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32%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38840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Margin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3.00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33%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60%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60903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FEE451-D41C-99D7-0326-CDF6BC669E12}"/>
              </a:ext>
            </a:extLst>
          </p:cNvPr>
          <p:cNvSpPr txBox="1"/>
          <p:nvPr/>
        </p:nvSpPr>
        <p:spPr>
          <a:xfrm>
            <a:off x="1160926" y="5452269"/>
            <a:ext cx="78470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Modello finale</a:t>
            </a:r>
            <a:r>
              <a:rPr lang="it-IT" sz="1600" dirty="0"/>
              <a:t>: u</a:t>
            </a:r>
            <a:r>
              <a:rPr lang="it-IT" sz="1600" noProof="0" dirty="0" err="1"/>
              <a:t>ltimo</a:t>
            </a:r>
            <a:r>
              <a:rPr lang="it-IT" sz="1600" noProof="0" dirty="0"/>
              <a:t> modello, togliendo </a:t>
            </a:r>
            <a:r>
              <a:rPr lang="it-IT" sz="1600" dirty="0"/>
              <a:t>i </a:t>
            </a:r>
            <a:r>
              <a:rPr lang="it-IT" sz="1600" dirty="0" err="1"/>
              <a:t>freeze</a:t>
            </a:r>
            <a:r>
              <a:rPr lang="it-IT" sz="1600" dirty="0"/>
              <a:t>, </a:t>
            </a:r>
            <a:r>
              <a:rPr lang="it-IT" sz="1600" noProof="0" dirty="0"/>
              <a:t>fine-tunato ulteriormente:</a:t>
            </a:r>
          </a:p>
          <a:p>
            <a:r>
              <a:rPr lang="it-IT" sz="1600" noProof="0" dirty="0"/>
              <a:t>Test Loss: </a:t>
            </a:r>
            <a:r>
              <a:rPr lang="it-IT" sz="1600" dirty="0"/>
              <a:t>~</a:t>
            </a:r>
            <a:r>
              <a:rPr lang="it-IT" sz="1600" noProof="0" dirty="0"/>
              <a:t>2.93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-1%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  <a:p>
            <a:r>
              <a:rPr lang="it-IT" sz="1600" noProof="0" dirty="0"/>
              <a:t>Test </a:t>
            </a:r>
            <a:r>
              <a:rPr lang="it-IT" sz="1600" noProof="0" dirty="0" err="1"/>
              <a:t>Accuracy</a:t>
            </a:r>
            <a:r>
              <a:rPr lang="it-IT" sz="1600" noProof="0" dirty="0"/>
              <a:t>: </a:t>
            </a:r>
            <a:r>
              <a:rPr lang="it-IT" sz="1600" dirty="0"/>
              <a:t>~</a:t>
            </a:r>
            <a:r>
              <a:rPr lang="it-IT" sz="1600" b="1" dirty="0"/>
              <a:t>34%</a:t>
            </a:r>
            <a:r>
              <a:rPr lang="it-IT" sz="1600" noProof="0" dirty="0"/>
              <a:t>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+6%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  <a:p>
            <a:r>
              <a:rPr lang="it-IT" sz="1600" noProof="0" dirty="0"/>
              <a:t>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: </a:t>
            </a:r>
            <a:r>
              <a:rPr lang="it-IT" sz="1600" dirty="0"/>
              <a:t>~</a:t>
            </a:r>
            <a:r>
              <a:rPr lang="it-IT" sz="1600" b="1" noProof="0" dirty="0"/>
              <a:t>61%</a:t>
            </a:r>
            <a:r>
              <a:rPr lang="it-IT" sz="1600" noProof="0" dirty="0"/>
              <a:t>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+2%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ADC9BF-C6C6-7FBB-D49D-37B8C5A69134}"/>
              </a:ext>
            </a:extLst>
          </p:cNvPr>
          <p:cNvSpPr txBox="1"/>
          <p:nvPr/>
        </p:nvSpPr>
        <p:spPr>
          <a:xfrm>
            <a:off x="4643874" y="6532275"/>
            <a:ext cx="730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modello </a:t>
            </a:r>
            <a:r>
              <a:rPr lang="it-IT" sz="1200" dirty="0" err="1"/>
              <a:t>unfrozen</a:t>
            </a:r>
            <a:r>
              <a:rPr lang="it-IT" sz="1200" dirty="0"/>
              <a:t> precedente, ovvero quello dopo la pulizia del training set</a:t>
            </a:r>
          </a:p>
        </p:txBody>
      </p:sp>
    </p:spTree>
    <p:extLst>
      <p:ext uri="{BB962C8B-B14F-4D97-AF65-F5344CB8AC3E}">
        <p14:creationId xmlns:p14="http://schemas.microsoft.com/office/powerpoint/2010/main" val="393588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64EB-7421-B0B6-A8CD-45A71563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6911697-1CCF-6D41-49F8-DD75E2C14E4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2888697-A65C-AF1C-0718-2EA38D96EBE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CC9D4D7-BE1B-6B2B-662C-976793DACDF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0E00CC-710D-4E23-FD8B-3DFC9E29860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0E3C24-6DEC-E17B-1F7A-6BF5B4D789E9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Generale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7924001-7467-F31A-1F79-4A764BD18598}"/>
              </a:ext>
            </a:extLst>
          </p:cNvPr>
          <p:cNvSpPr txBox="1"/>
          <p:nvPr/>
        </p:nvSpPr>
        <p:spPr>
          <a:xfrm>
            <a:off x="1556982" y="1307308"/>
            <a:ext cx="969415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Valutazioni sul dataset in generale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Distribuzione delle classi nel dataset finale -----&gt;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 err="1"/>
              <a:t>Confusion</a:t>
            </a:r>
            <a:r>
              <a:rPr lang="it-IT" sz="1600" noProof="0" dirty="0"/>
              <a:t> </a:t>
            </a:r>
            <a:r>
              <a:rPr lang="it-IT" sz="1600" noProof="0" dirty="0" err="1"/>
              <a:t>matrix</a:t>
            </a:r>
            <a:r>
              <a:rPr lang="it-IT" sz="1600" noProof="0" dirty="0"/>
              <a:t> e </a:t>
            </a:r>
            <a:r>
              <a:rPr lang="it-IT" sz="1600" noProof="0" dirty="0" err="1"/>
              <a:t>classification</a:t>
            </a:r>
            <a:r>
              <a:rPr lang="it-IT" sz="1600" noProof="0" dirty="0"/>
              <a:t> report illeggibili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 err="1"/>
              <a:t>Dataframe</a:t>
            </a:r>
            <a:r>
              <a:rPr lang="it-IT" sz="1600" noProof="0" dirty="0"/>
              <a:t> navigabili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Ordinato per top-1 </a:t>
            </a:r>
            <a:r>
              <a:rPr lang="it-IT" sz="1600" dirty="0" err="1"/>
              <a:t>accuracy</a:t>
            </a:r>
            <a:r>
              <a:rPr lang="it-IT" sz="1600" dirty="0"/>
              <a:t>:	Ordinato per top-5 </a:t>
            </a:r>
            <a:r>
              <a:rPr lang="it-IT" sz="1600" dirty="0" err="1"/>
              <a:t>accuracy</a:t>
            </a:r>
            <a:r>
              <a:rPr lang="it-IT" sz="1600" dirty="0"/>
              <a:t>:</a:t>
            </a: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6E8508-B024-BC3B-E979-103AE83F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59" y="886558"/>
            <a:ext cx="5612456" cy="222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0D20CA5-6B84-02DB-A792-5DDA5378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07" y="3610946"/>
            <a:ext cx="2826644" cy="30681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1836AE9-088C-5F8B-49C8-ABF5BB27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62" y="3610945"/>
            <a:ext cx="2736226" cy="306816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407B99-7B9B-8D19-C6AB-3C33CE72AE0F}"/>
              </a:ext>
            </a:extLst>
          </p:cNvPr>
          <p:cNvSpPr txBox="1"/>
          <p:nvPr/>
        </p:nvSpPr>
        <p:spPr>
          <a:xfrm>
            <a:off x="8353298" y="3801204"/>
            <a:ext cx="2937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Nessuna class ha una top-1 </a:t>
            </a:r>
            <a:r>
              <a:rPr lang="it-IT" sz="1600" dirty="0" err="1"/>
              <a:t>accuracy</a:t>
            </a:r>
            <a:r>
              <a:rPr lang="it-IT" sz="1600" dirty="0"/>
              <a:t> sopra all’80%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 classi con top-5 </a:t>
            </a:r>
            <a:r>
              <a:rPr lang="it-IT" sz="1600" dirty="0" err="1"/>
              <a:t>accuracy</a:t>
            </a:r>
            <a:r>
              <a:rPr lang="it-IT" sz="1600" dirty="0"/>
              <a:t> sopra al 90%</a:t>
            </a:r>
          </a:p>
        </p:txBody>
      </p:sp>
    </p:spTree>
    <p:extLst>
      <p:ext uri="{BB962C8B-B14F-4D97-AF65-F5344CB8AC3E}">
        <p14:creationId xmlns:p14="http://schemas.microsoft.com/office/powerpoint/2010/main" val="412308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6A64-4202-0655-F94D-2530FEF1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803AF7F-E728-43CB-D08D-3B5D67BC5C6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95B43A-2D58-8E9A-4101-B6C526C491C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D3B93C9-268D-F70D-3A83-3369B5D17EF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00741C4-0DFB-462F-55E2-49E71E93CEF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411A7F-B9B5-71FF-EA0E-5BFBCEB7886B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Generale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8DF0AA-A97F-331B-95D6-AD92A70F7895}"/>
              </a:ext>
            </a:extLst>
          </p:cNvPr>
          <p:cNvSpPr txBox="1"/>
          <p:nvPr/>
        </p:nvSpPr>
        <p:spPr>
          <a:xfrm>
            <a:off x="1556982" y="1307308"/>
            <a:ext cx="456606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Ordinamento per 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, invertito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 classi con top-1 </a:t>
            </a:r>
            <a:r>
              <a:rPr lang="it-IT" sz="1600" dirty="0" err="1"/>
              <a:t>accuracy</a:t>
            </a:r>
            <a:r>
              <a:rPr lang="it-IT" sz="1600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2 classi con 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Questi </a:t>
            </a:r>
            <a:r>
              <a:rPr lang="it-IT" sz="1600" noProof="0" dirty="0" err="1"/>
              <a:t>dataframe</a:t>
            </a:r>
            <a:r>
              <a:rPr lang="it-IT" sz="1600" noProof="0" dirty="0"/>
              <a:t> ci danno indicazioni molto utili su quali classi andare ad analizzare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9D970AC-CEFD-972E-C068-27512C0E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98" y="1148690"/>
            <a:ext cx="4100320" cy="46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9F3BAA-4A28-20E6-CFBB-88527B537CCB}"/>
              </a:ext>
            </a:extLst>
          </p:cNvPr>
          <p:cNvSpPr txBox="1"/>
          <p:nvPr/>
        </p:nvSpPr>
        <p:spPr>
          <a:xfrm>
            <a:off x="1801107" y="1093842"/>
            <a:ext cx="554384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251 Categorie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20 Immagini per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</a:t>
            </a:r>
            <a:r>
              <a:rPr lang="it-IT" sz="1600" b="1" dirty="0"/>
              <a:t>dimensioni</a:t>
            </a:r>
            <a:r>
              <a:rPr lang="it-IT" sz="1600" dirty="0"/>
              <a:t>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b="1" dirty="0"/>
              <a:t>errate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non esattamente appartenenti alla categoria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709B60-2B80-D668-CB06-ECCF663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90" y="2600857"/>
            <a:ext cx="10217020" cy="39179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A5734B-BFDF-FD50-A414-78B13F3F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91" y="259963"/>
            <a:ext cx="1513383" cy="20067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AE4F887-6FF8-289B-AB33-995892C0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212" y="459733"/>
            <a:ext cx="1660000" cy="18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1AD2-7FDF-DDD4-5496-04631074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0AB7E30-F180-3E84-E3BE-08F39A1FCFE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9AE197-1A5F-755D-F303-B30B205C854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6E0A7D4-8AF0-46C5-CEF0-5F04D72DE7A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4897611-1AD2-4AD4-AC26-4A746EAF548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43C6EA-7007-B54C-95AF-344223FC0E4F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947ACC2-B8F5-4F5E-C0D8-B865B154239A}"/>
              </a:ext>
            </a:extLst>
          </p:cNvPr>
          <p:cNvSpPr txBox="1"/>
          <p:nvPr/>
        </p:nvSpPr>
        <p:spPr>
          <a:xfrm>
            <a:off x="2071396" y="1029404"/>
            <a:ext cx="371698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Val set: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CB398-EEC8-CFF2-F437-FFA502E9A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88" y="1580955"/>
            <a:ext cx="7525624" cy="246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185369-7C50-15D1-5B2F-E785FA1BB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89" y="4270898"/>
            <a:ext cx="7525624" cy="25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04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B265-98D0-BA9B-9EC5-35D61927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727955F-3063-8998-6690-261FE244DE2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76B3BD8-E8FE-7CC6-E22E-410236D5CEB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5410A7-C0FC-D25A-C0C8-2E0C238B5B0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7EABE27-09E5-D62E-2F6B-9A5E67BFCDB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B505CD-E74D-5DED-9684-2FD2037C8E2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09F802-60AB-D6CD-394E-C57D2D66FEBC}"/>
              </a:ext>
            </a:extLst>
          </p:cNvPr>
          <p:cNvSpPr txBox="1"/>
          <p:nvPr/>
        </p:nvSpPr>
        <p:spPr>
          <a:xfrm>
            <a:off x="2071396" y="1029404"/>
            <a:ext cx="572464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predette per le immagini di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confusa più spesso nel top-1: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					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1883A28-B976-3C0B-EA5E-77FBD6077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107445"/>
              </p:ext>
            </p:extLst>
          </p:nvPr>
        </p:nvGraphicFramePr>
        <p:xfrm>
          <a:off x="6500242" y="1132069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9E280027-EFD1-7B3E-4683-C9A79838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12" y="4322613"/>
            <a:ext cx="7313175" cy="24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3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FC73-8058-6097-CA84-E37FBE9D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48F576F-5032-DCE8-C9B4-B21A819520F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5D264FF-5562-D524-FC72-E5E5E1C4E18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784CC70-0011-4F82-D0E8-DF68D0F577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BD8234C-2561-D7FB-FF5C-EC889D4F41E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000376-3563-AC18-A75C-4AB01F0DF723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A395D3-E67C-7550-9040-3D2541DD5769}"/>
              </a:ext>
            </a:extLst>
          </p:cNvPr>
          <p:cNvSpPr txBox="1"/>
          <p:nvPr/>
        </p:nvSpPr>
        <p:spPr>
          <a:xfrm>
            <a:off x="2071396" y="1029404"/>
            <a:ext cx="464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Quali categorie appaiono più spesso nella top-5 delle immagini di test di questa categoria: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con più similarità: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133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Sembra identica	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A28C8F9-9BC3-77A9-8B1B-5AAEA4746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58862"/>
              </p:ext>
            </p:extLst>
          </p:nvPr>
        </p:nvGraphicFramePr>
        <p:xfrm>
          <a:off x="7135417" y="1029404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8F3165A7-271D-EE26-0640-2A56E65F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2" y="4208105"/>
            <a:ext cx="6030267" cy="23899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57829F3-91BF-F666-E3F5-3AE5A53D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73" y="4168843"/>
            <a:ext cx="3597223" cy="111555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646B9DE-3234-8CCF-8686-FE9B1056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33" y="5388178"/>
            <a:ext cx="3530114" cy="11420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A34348B-36D9-A880-7652-857CB1DB48EA}"/>
              </a:ext>
            </a:extLst>
          </p:cNvPr>
          <p:cNvSpPr txBox="1"/>
          <p:nvPr/>
        </p:nvSpPr>
        <p:spPr>
          <a:xfrm>
            <a:off x="6597031" y="4618241"/>
            <a:ext cx="1223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Classe 226: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155: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6D6EC3D-08A2-E029-A87E-CDCAD16D4EBE}"/>
              </a:ext>
            </a:extLst>
          </p:cNvPr>
          <p:cNvSpPr txBox="1"/>
          <p:nvPr/>
        </p:nvSpPr>
        <p:spPr>
          <a:xfrm>
            <a:off x="6443317" y="3862383"/>
            <a:ext cx="3400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Man mano diventano meno simili</a:t>
            </a:r>
          </a:p>
        </p:txBody>
      </p:sp>
    </p:spTree>
    <p:extLst>
      <p:ext uri="{BB962C8B-B14F-4D97-AF65-F5344CB8AC3E}">
        <p14:creationId xmlns:p14="http://schemas.microsoft.com/office/powerpoint/2010/main" val="221788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356D-C64E-C32B-F5FF-363FD5C7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224E397-9C29-6F17-BE23-E1C59B6E59E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E6C8E45-80FA-E517-EEED-4894185BDBF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9AB4797-6484-D3A5-0013-B371A85A820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3846F56-D422-3605-B2BE-DA02A8DA503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E57FC2-CF46-3DFF-2E93-DB45C8ACE0D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0C357B-79D9-FD03-3A65-E68AAF66A10D}"/>
              </a:ext>
            </a:extLst>
          </p:cNvPr>
          <p:cNvSpPr txBox="1"/>
          <p:nvPr/>
        </p:nvSpPr>
        <p:spPr>
          <a:xfrm>
            <a:off x="2071397" y="1029404"/>
            <a:ext cx="51753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migliore classe per top-1: classe 164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Quali categorie appaiono più spesso nella top-5 delle immagini di test di questa categoria: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AD6511-7930-E6AA-444C-0B66AF60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65" y="1579439"/>
            <a:ext cx="7300670" cy="239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B173818-412C-D824-A3F0-BC29CC85B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437206"/>
              </p:ext>
            </p:extLst>
          </p:nvPr>
        </p:nvGraphicFramePr>
        <p:xfrm>
          <a:off x="7725609" y="4051789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4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F0685-3982-022C-7C71-A1BFEC80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DC2D2CD-94D1-505C-6F2D-16E5C2D9819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95F246-2C8D-074D-7E3D-4595ADBDDCA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680409A-B4FF-2599-7040-6797F787562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51897E-F61B-E15E-B5CE-F9E66E4D8D3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24133E-99BE-B65B-061A-AC1115194D13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BD1797-33D5-B6E2-F49D-8E52A8A9EA82}"/>
              </a:ext>
            </a:extLst>
          </p:cNvPr>
          <p:cNvSpPr txBox="1"/>
          <p:nvPr/>
        </p:nvSpPr>
        <p:spPr>
          <a:xfrm>
            <a:off x="1035698" y="1955379"/>
            <a:ext cx="46466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100: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232: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Classe106: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5A038E-E181-BDC5-07C2-3F1304BE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5" y="1538627"/>
            <a:ext cx="7124002" cy="112260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CB0DB-CF5F-941B-C92A-2E12C500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38" y="2731848"/>
            <a:ext cx="7124002" cy="122177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F1AE23F-ECA8-36FD-8885-83783AC76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4" y="4087119"/>
            <a:ext cx="7124003" cy="1033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6B6568-9D79-BC28-6F27-A3FD103779EC}"/>
              </a:ext>
            </a:extLst>
          </p:cNvPr>
          <p:cNvSpPr txBox="1"/>
          <p:nvPr/>
        </p:nvSpPr>
        <p:spPr>
          <a:xfrm>
            <a:off x="1648707" y="1062898"/>
            <a:ext cx="5687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Tutte classi di panini, che man mano diventano meno simili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D5EAB2D-8402-7CAE-62C3-D95F9FE15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715" y="5248727"/>
            <a:ext cx="7124002" cy="10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5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04DA7-0D1A-4674-64AD-5831C30D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7B398EF-0144-002A-C8AD-E1E66D08123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B0640E-623D-DCDA-4E28-B7126C89FAF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7BCE64-56CC-783A-4801-DA20A1A33E8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C2E2CD0-8DA5-A67C-826A-1501F72E7A7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886E97-2D3F-56BE-59C9-2470D472AD2D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2F573-AA32-5EFA-6CC3-D5EA6348B81C}"/>
              </a:ext>
            </a:extLst>
          </p:cNvPr>
          <p:cNvSpPr txBox="1"/>
          <p:nvPr/>
        </p:nvSpPr>
        <p:spPr>
          <a:xfrm>
            <a:off x="2071396" y="954758"/>
            <a:ext cx="599645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Mai presente nella top-5 delle immagini di test della sua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 (il </a:t>
            </a:r>
            <a:r>
              <a:rPr lang="it-IT" sz="1600" dirty="0" err="1"/>
              <a:t>train</a:t>
            </a:r>
            <a:r>
              <a:rPr lang="it-IT" sz="1600" dirty="0"/>
              <a:t> set prima dell’incremento è molto simile)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Val set: immagini molto diverse tra di loro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7F87720-7FA5-07E4-9374-8002E30C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34" y="1797220"/>
            <a:ext cx="8208470" cy="254865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9C3E18-03CB-3DF8-1623-43F37E7E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26" y="4664058"/>
            <a:ext cx="7063485" cy="20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19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DD19C-302E-9BAF-AE12-D1945180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D72B3B9-60CC-ED1A-1D22-19A811BD225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0025831-8A4C-3458-5BBF-6C836105B7F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B0CD32-D7E1-F7F4-3653-97AB830F649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1C33F8F-252A-CB5B-8A03-FEE30B6FC52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1FE2B-FF5A-37E9-93CD-DCA263E7BAB1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9C6610-31D3-CE8A-22F8-BC94DE400157}"/>
              </a:ext>
            </a:extLst>
          </p:cNvPr>
          <p:cNvSpPr txBox="1"/>
          <p:nvPr/>
        </p:nvSpPr>
        <p:spPr>
          <a:xfrm>
            <a:off x="2071396" y="954758"/>
            <a:ext cx="743716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predette sulle immagini di test della classe 213 molto sparse --------&gt;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C4E265-29A7-E0CD-197D-7921D0E0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560" y="259963"/>
            <a:ext cx="1015546" cy="5896229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F78616E-B47B-C4C7-49D9-CC4E35AB3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485768"/>
              </p:ext>
            </p:extLst>
          </p:nvPr>
        </p:nvGraphicFramePr>
        <p:xfrm>
          <a:off x="5581928" y="2601362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99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7911-EE26-693D-95AC-37847A1F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3F88B73-BD08-4BF8-3B91-31B8014DC39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BD8A2C-1C8C-DB0B-4CB1-6B12BEE4669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00300FA-645D-A5B3-AE20-93D9F4B1593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968E76-AB3C-14B0-A5CD-6C51B2E0579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F34333-DC0B-8AD7-E3EE-8109B3B96DA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C0D8EE-73DA-23EE-434A-238CF68B828F}"/>
              </a:ext>
            </a:extLst>
          </p:cNvPr>
          <p:cNvSpPr txBox="1"/>
          <p:nvPr/>
        </p:nvSpPr>
        <p:spPr>
          <a:xfrm>
            <a:off x="2071396" y="954758"/>
            <a:ext cx="700005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Contengono elementi sparsi presenti nel training set della classe 213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76: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78D541-D85B-7E7B-4D95-8855CBD6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04" y="2014023"/>
            <a:ext cx="7568391" cy="123175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5675F46-7A66-10D4-19B8-96686F59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506" y="3766936"/>
            <a:ext cx="7720985" cy="12270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9A2BD2B-B771-2255-4624-2EE0F2CC8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05" y="5491773"/>
            <a:ext cx="7720985" cy="10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31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6A9B-60DB-8209-2B2F-093ABEDF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47ED771-27A0-0107-A49F-9714F136E15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1C3CD00-288E-E352-558E-AB0E3B6C1E2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1C79AB2-5EA0-C277-1520-2FC9BEE778F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B8D95C-16BB-A3D0-C8F3-06009B68A01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2183A7-977D-E7FB-E0DB-7481FC17BCD2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1EE196-238C-831C-12B2-C4979F035808}"/>
              </a:ext>
            </a:extLst>
          </p:cNvPr>
          <p:cNvSpPr txBox="1"/>
          <p:nvPr/>
        </p:nvSpPr>
        <p:spPr>
          <a:xfrm>
            <a:off x="2071396" y="954758"/>
            <a:ext cx="733136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peggiore classe per top-5: classe 239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categorie diverse nel training set (anche prima dell’aumento)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5 immagini di biscotti e 9 di torte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 originale: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2C13B0-FE9F-5F40-F17F-A6223E43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81" y="2004232"/>
            <a:ext cx="6563438" cy="21346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BD19D57-668A-01BA-0297-5D66710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08" y="4452031"/>
            <a:ext cx="7132184" cy="22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6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F3F9D-6B27-8E5D-3D0E-89AF7DD7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3FE0435-8430-B38A-ABE0-9E5A575C340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3C3BA33-73EF-FB6E-DB71-1DA88265AD3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05AE2AC-1EB6-184A-E850-338DCEA6D9A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7542308-75FC-A185-19E3-4AA0796EBD7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1F7114E-F166-40A1-27F9-481C5ABE01D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FEA49-FCFD-6D3D-60C4-7F3F62E0221C}"/>
              </a:ext>
            </a:extLst>
          </p:cNvPr>
          <p:cNvSpPr txBox="1"/>
          <p:nvPr/>
        </p:nvSpPr>
        <p:spPr>
          <a:xfrm>
            <a:off x="2071396" y="954758"/>
            <a:ext cx="475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peggiore classe per top-5: classe 239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Mix di biscotti e torte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3CC54E0-739C-568A-DDD5-206242053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35446"/>
              </p:ext>
            </p:extLst>
          </p:nvPr>
        </p:nvGraphicFramePr>
        <p:xfrm>
          <a:off x="7007231" y="1029404"/>
          <a:ext cx="1644262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C32B4207-3C69-FA4C-FD4D-EA888274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92" y="3242014"/>
            <a:ext cx="7086407" cy="11370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7259FF9-CBAA-6A08-0F6A-48AE9D25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615" y="4413166"/>
            <a:ext cx="6717582" cy="114016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DA46225-BB70-A7E3-2583-3348BD749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91" y="5587463"/>
            <a:ext cx="7086407" cy="107497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EB5411D-B794-6EB1-8A1A-A3CFE862FA37}"/>
              </a:ext>
            </a:extLst>
          </p:cNvPr>
          <p:cNvSpPr txBox="1"/>
          <p:nvPr/>
        </p:nvSpPr>
        <p:spPr>
          <a:xfrm>
            <a:off x="1972042" y="3694922"/>
            <a:ext cx="122341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Classe 101: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68: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31:</a:t>
            </a:r>
          </a:p>
        </p:txBody>
      </p:sp>
    </p:spTree>
    <p:extLst>
      <p:ext uri="{BB962C8B-B14F-4D97-AF65-F5344CB8AC3E}">
        <p14:creationId xmlns:p14="http://schemas.microsoft.com/office/powerpoint/2010/main" val="116121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1695-459E-0F20-6015-BC5797F6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051C77C-F7D5-AACE-1200-F4C292565AD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2C7EAC-DBC0-09D5-0865-721CEA891D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35CAF2-992B-B7C3-6C15-2150298484A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D8878-1410-D2BF-C81C-140FF2156D7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E4492-C5D6-9BF3-7628-00A3776722A4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8DEF6F-BB63-69F5-7274-6C86A6A95580}"/>
              </a:ext>
            </a:extLst>
          </p:cNvPr>
          <p:cNvSpPr txBox="1"/>
          <p:nvPr/>
        </p:nvSpPr>
        <p:spPr>
          <a:xfrm>
            <a:off x="1801107" y="1093842"/>
            <a:ext cx="55438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a volte molto </a:t>
            </a:r>
            <a:r>
              <a:rPr lang="it-IT" sz="1600" b="1" dirty="0"/>
              <a:t>ampie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Dal </a:t>
            </a: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961CF-8D43-16D9-EAC1-BB4CC7FF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57" y="2036809"/>
            <a:ext cx="9004886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7967F-EA78-B927-C337-33E9D78D8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04CBE21-A1CA-B086-388D-36790C536A5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60075EA-F0CE-5351-A2C4-8067112A395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5CD961-3AFC-4E5F-D56A-3D35B3FF81D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669404-FDFC-92E9-3BB7-E039697807E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255E3D-8E6F-7BB3-6AD8-F6E3B6FEAC5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72C95-8546-CA71-5391-2440FFCD58D0}"/>
              </a:ext>
            </a:extLst>
          </p:cNvPr>
          <p:cNvSpPr txBox="1"/>
          <p:nvPr/>
        </p:nvSpPr>
        <p:spPr>
          <a:xfrm>
            <a:off x="2071396" y="954758"/>
            <a:ext cx="638501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2 classi peggiori successive nel top-1, con 0 top-1 </a:t>
            </a:r>
            <a:r>
              <a:rPr lang="it-IT" sz="1600" b="1" dirty="0" err="1"/>
              <a:t>accuracy</a:t>
            </a:r>
            <a:endParaRPr lang="it-IT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85: mix di immagini diverse (già dal </a:t>
            </a:r>
            <a:r>
              <a:rPr lang="it-IT" sz="1600" dirty="0" err="1"/>
              <a:t>train</a:t>
            </a:r>
            <a:r>
              <a:rPr lang="it-IT" sz="1600" dirty="0"/>
              <a:t> set originale)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238: mix di immagini diverse (già dal </a:t>
            </a:r>
            <a:r>
              <a:rPr lang="it-IT" sz="1600" dirty="0" err="1"/>
              <a:t>train</a:t>
            </a:r>
            <a:r>
              <a:rPr lang="it-IT" sz="1600" dirty="0"/>
              <a:t> set originale)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9792D8E-B31A-C24B-D587-8BA31126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3" y="1521608"/>
            <a:ext cx="7024574" cy="232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CDA83D0-3801-19DE-B579-F854C0CA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3" y="4232700"/>
            <a:ext cx="7024575" cy="23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369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2A3E-4A92-9E00-7A38-42B1E4B4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326265D-7C69-9FBC-6FDD-BEDC481235E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D908B38-B087-AE34-8161-4C499BBEB7D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A1F5261-AC5B-8054-BAF9-AA18358562B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CCD7642-5163-6838-9449-B81CEAAA137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A205F31-096D-2D04-3708-BD6C559749BB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CFD446-AEBB-A8CB-1FD2-01C971F2C649}"/>
              </a:ext>
            </a:extLst>
          </p:cNvPr>
          <p:cNvSpPr txBox="1"/>
          <p:nvPr/>
        </p:nvSpPr>
        <p:spPr>
          <a:xfrm>
            <a:off x="2071397" y="954758"/>
            <a:ext cx="7072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Classe 99: </a:t>
            </a:r>
            <a:r>
              <a:rPr lang="it-IT" sz="1600" dirty="0"/>
              <a:t>maggioranza di immagini sporche nel dataset iniziale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L’aumento del dataset di </a:t>
            </a:r>
            <a:r>
              <a:rPr lang="it-IT" sz="1600" dirty="0" err="1"/>
              <a:t>train</a:t>
            </a:r>
            <a:r>
              <a:rPr lang="it-IT" sz="1600" dirty="0"/>
              <a:t> aggiunge ulteriori immagini sporche, dato che questa è la classe di maggioranza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 originale: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0FC3C66-933E-50FF-D469-BE4BEB53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37" y="1984752"/>
            <a:ext cx="7229526" cy="47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58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20A4F-B217-D1AE-2229-D5BDF54B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D0F5134-4A31-BF41-580F-AFB9BAEE1A7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E6F9484-EAFE-E1FB-25D7-A7C3AEFEE51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DFB9F5F-C58F-B440-0E3D-DB9D257A16E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AE748C-49C2-CD2C-8236-7CDF54ECFEFA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DE2B7D-1ED7-96F1-8BF2-AE5BE7AC24D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1967AB-85FC-E12E-7203-D2FB5FA4D8E3}"/>
              </a:ext>
            </a:extLst>
          </p:cNvPr>
          <p:cNvSpPr txBox="1"/>
          <p:nvPr/>
        </p:nvSpPr>
        <p:spPr>
          <a:xfrm>
            <a:off x="2071397" y="954758"/>
            <a:ext cx="7072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Classe 99: </a:t>
            </a:r>
            <a:r>
              <a:rPr lang="it-IT" sz="1600" dirty="0"/>
              <a:t>maggioranza di immagini sporche nel dataset iniziale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mostra che la classe doveva rappresentare pesce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Pochissime immagini di pesce nel </a:t>
            </a:r>
            <a:r>
              <a:rPr lang="it-IT" sz="1600" dirty="0" err="1"/>
              <a:t>tain</a:t>
            </a:r>
            <a:r>
              <a:rPr lang="it-IT" sz="1600" dirty="0"/>
              <a:t> set originale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F93671-8BB7-339F-293A-C8F54B59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138" y="1813589"/>
            <a:ext cx="7355945" cy="477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09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6AB6-E8A9-B797-BA52-B8C484B96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C49B34F-7029-9B01-81AD-03EE1A93B1E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7BF9FC7-3FCF-980A-F5A5-B04A5736445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75517B-F6DF-6F9B-02AD-D039D6D2839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66B654-6E3C-402C-4527-03CDE6A5BDF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B3440E-D934-2512-2AA9-C123D7D278C9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8480A-345E-8E02-8EC5-8ACE9716C0CC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1: </a:t>
            </a:r>
            <a:r>
              <a:rPr lang="it-IT" sz="1600" dirty="0"/>
              <a:t>pizza fatta in casa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1A9902-7212-10F8-D8EF-565CC8F8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50" y="1293312"/>
            <a:ext cx="2937839" cy="32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6799C3A4-3DC6-AA9A-4256-A3F9A6110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96580"/>
              </p:ext>
            </p:extLst>
          </p:nvPr>
        </p:nvGraphicFramePr>
        <p:xfrm>
          <a:off x="1765408" y="4918254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52,08%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4,74%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4,48%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3,66%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3,47%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53307165-4AFC-0051-47B1-7CC23261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35" y="1682367"/>
            <a:ext cx="5679358" cy="13765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4930304-CC55-09AD-88D2-20B92B6AD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22" y="3290105"/>
            <a:ext cx="5679359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1B5ECB1-7A1B-2717-ED79-3B76C6AC0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622" y="4904346"/>
            <a:ext cx="5679359" cy="13925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F17F7C9-F188-0C8B-0AB6-E0BA5A47AE91}"/>
              </a:ext>
            </a:extLst>
          </p:cNvPr>
          <p:cNvSpPr txBox="1"/>
          <p:nvPr/>
        </p:nvSpPr>
        <p:spPr>
          <a:xfrm>
            <a:off x="1769333" y="452757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F2CE92-7EBB-1320-A5DB-2AB243A46191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236: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107: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183:</a:t>
            </a:r>
          </a:p>
        </p:txBody>
      </p:sp>
    </p:spTree>
    <p:extLst>
      <p:ext uri="{BB962C8B-B14F-4D97-AF65-F5344CB8AC3E}">
        <p14:creationId xmlns:p14="http://schemas.microsoft.com/office/powerpoint/2010/main" val="1974583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51A47-566B-D274-6E62-779864C8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EB09316-5F20-AC3F-CEED-440BF23F085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056A876-A6CD-9EBC-206A-C0F73C5975E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6E8450-51C0-F4BE-0E75-76DBFD0490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2BAC29F-FDB4-4373-47CD-1810C835495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D9B9F1-D56B-4E1A-2489-A46A6946CEE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044469-9592-48FF-3112-EFA7A2B35394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2: </a:t>
            </a:r>
            <a:r>
              <a:rPr lang="it-IT" sz="1600" dirty="0"/>
              <a:t>basilico per pesto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CC5123-AFB6-838A-2D69-0962C55A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9950" y="1293312"/>
            <a:ext cx="2937839" cy="322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8E65254-370E-D06F-D838-1217AEC4B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70313"/>
              </p:ext>
            </p:extLst>
          </p:nvPr>
        </p:nvGraphicFramePr>
        <p:xfrm>
          <a:off x="1765408" y="4918254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69,82%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8,13%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3,28%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2,17%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04D513-1C0E-6C3D-C4DE-8C3C7403D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38416"/>
            <a:ext cx="5679358" cy="126448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B947643-532C-0A2B-3BD4-EA4716896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818" y="3290105"/>
            <a:ext cx="5474966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2BF63D7-26D2-6367-3121-D9A741CC7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622" y="4930895"/>
            <a:ext cx="5679359" cy="133940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7A3DD3E-6F0D-3F1C-56E1-C9BD338210D7}"/>
              </a:ext>
            </a:extLst>
          </p:cNvPr>
          <p:cNvSpPr txBox="1"/>
          <p:nvPr/>
        </p:nvSpPr>
        <p:spPr>
          <a:xfrm>
            <a:off x="1769333" y="452757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F2E8952-8D16-EB2D-F404-FDDF16E45D9D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15: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76: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204:</a:t>
            </a:r>
          </a:p>
        </p:txBody>
      </p:sp>
    </p:spTree>
    <p:extLst>
      <p:ext uri="{BB962C8B-B14F-4D97-AF65-F5344CB8AC3E}">
        <p14:creationId xmlns:p14="http://schemas.microsoft.com/office/powerpoint/2010/main" val="359513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22F81-EC5E-2061-4C46-D6046888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69FC9B-6352-6741-4A24-6142A09562E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B099BE1-5B40-B7A6-6786-AF536546BDE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F86AAB6-8419-0D35-CED9-8C9BF9E4C06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DF1B0CC-5EA7-86F5-3B5E-E6D99D5DD1F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57FA2B-92B0-D6B3-8B19-FD83BB1F53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D63FA9-420E-5ECD-6155-F8158F177A31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3: </a:t>
            </a:r>
            <a:r>
              <a:rPr lang="it-IT" sz="1600" dirty="0"/>
              <a:t>strozzapreti fatti in casa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2A24E06-F412-01E7-26D3-0081EF2C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9761"/>
              </p:ext>
            </p:extLst>
          </p:nvPr>
        </p:nvGraphicFramePr>
        <p:xfrm>
          <a:off x="1610210" y="4508815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20,85%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5,37%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5,19%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4,86%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274F731F-154D-1141-264C-8043CCEC4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03372"/>
            <a:ext cx="5679358" cy="13345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C41797-94EA-935B-0D68-224932921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376" y="3290105"/>
            <a:ext cx="5493850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952D38-DE89-4DC5-41DC-0FC40F236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622" y="4909358"/>
            <a:ext cx="5679359" cy="138247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434D37-ED39-9CF5-CEB1-9B8F95F02642}"/>
              </a:ext>
            </a:extLst>
          </p:cNvPr>
          <p:cNvSpPr txBox="1"/>
          <p:nvPr/>
        </p:nvSpPr>
        <p:spPr>
          <a:xfrm>
            <a:off x="1614135" y="4118131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CD177D-7533-7241-AE6B-62371166ABEF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88: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243: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92: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AD2130-68AF-F900-24BB-7C2239AF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73" y="1320938"/>
            <a:ext cx="3258067" cy="26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271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F86A5-9006-5FB6-3727-D36236F4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26E2597-1A7F-E0E1-5DC4-D890F34ED8C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A7B793-80F7-3FE6-B690-CDE6612471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B55782-81C9-2EDB-028B-FAB2E849C56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84F34F5-2BE5-DF09-4285-325A90889CB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D39925-15F6-F481-42FD-8C3BEA73801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D263C5-B2BE-8EB3-5970-0DB239D29E68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4: </a:t>
            </a:r>
            <a:r>
              <a:rPr lang="it-IT" sz="1600" dirty="0"/>
              <a:t>lasagne fatte in casa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222DA66-E204-83A0-1C55-855A7152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923417"/>
              </p:ext>
            </p:extLst>
          </p:nvPr>
        </p:nvGraphicFramePr>
        <p:xfrm>
          <a:off x="1595060" y="4798571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19,41%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11,47%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7,28%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8EAFABEB-7421-CEBF-DA64-7F73214DB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42412"/>
            <a:ext cx="5679358" cy="125649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BD220E5-8B3F-9CD9-2889-674DA153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3973" y="3290105"/>
            <a:ext cx="5372656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15BE1FA-7677-F974-D4EA-90AEBC98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622" y="4942796"/>
            <a:ext cx="5679359" cy="131559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3C15063-BC29-720C-3257-7904A0823EDC}"/>
              </a:ext>
            </a:extLst>
          </p:cNvPr>
          <p:cNvSpPr txBox="1"/>
          <p:nvPr/>
        </p:nvSpPr>
        <p:spPr>
          <a:xfrm>
            <a:off x="1598985" y="4407887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48E1D83-2401-5187-BEED-4C4732D8ADB3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157: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31: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240: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1E9304-E2DB-2428-D49A-1E9DA158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23" y="1258129"/>
            <a:ext cx="2847794" cy="31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193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BED2-A4CA-08BC-87E7-459CBA6F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9DC12B2-0756-8D10-1704-01F08989BB4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6E79E78-713F-1FB1-2489-D681510E9D5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51FCA7F-92CD-E865-8994-9132AB82BE4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3CF3393-4A24-E014-8CFD-4D7F4557412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843B31-F4B4-4BAC-3F47-14FBA460E1EE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1B98B1-D1CB-DA89-011E-49712BDC9379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5: </a:t>
            </a:r>
            <a:r>
              <a:rPr lang="it-IT" sz="1600" dirty="0"/>
              <a:t>tagliata di manzo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B5AB06E-42B7-19E1-9720-432C3674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690"/>
              </p:ext>
            </p:extLst>
          </p:nvPr>
        </p:nvGraphicFramePr>
        <p:xfrm>
          <a:off x="1595060" y="4798571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53,73%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8,03%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7,24%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2,62%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62202BC3-8969-F33D-382C-CEC194A9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59589"/>
            <a:ext cx="5679358" cy="122214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C339C8-80DB-95BE-AC0A-E30A174AE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1532" y="3290105"/>
            <a:ext cx="5317538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BED010C-D619-F4F4-B0C5-A15F6F2F1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8434" y="4942796"/>
            <a:ext cx="5603735" cy="131559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5DAB1E9-97D0-5A87-B8CC-B6A4C258228E}"/>
              </a:ext>
            </a:extLst>
          </p:cNvPr>
          <p:cNvSpPr txBox="1"/>
          <p:nvPr/>
        </p:nvSpPr>
        <p:spPr>
          <a:xfrm>
            <a:off x="1598985" y="4407887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871D0FD-D61B-B5DD-EC7A-ADDF1ECC9588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217: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74: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231: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221FC7-436B-F622-44D5-5FF17D77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9360" y="1431492"/>
            <a:ext cx="3064405" cy="245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92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5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5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44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 Test set</a:t>
            </a:r>
            <a:endParaRPr dirty="0"/>
          </a:p>
        </p:txBody>
      </p:sp>
      <p:sp>
        <p:nvSpPr>
          <p:cNvPr id="257" name="Google Shape;257;p15"/>
          <p:cNvSpPr txBox="1"/>
          <p:nvPr/>
        </p:nvSpPr>
        <p:spPr>
          <a:xfrm>
            <a:off x="1648707" y="1229297"/>
            <a:ext cx="841902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Obbiettivo: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Migliorare le performance del modello sul </a:t>
            </a:r>
            <a:r>
              <a:rPr lang="it-IT" sz="16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validation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set degradato.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Modello utilizzato: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Il modello 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migliore precedente freezato 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come punto di partenza</a:t>
            </a: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Google Shape;270;p16">
            <a:extLst>
              <a:ext uri="{FF2B5EF4-FFF2-40B4-BE49-F238E27FC236}">
                <a16:creationId xmlns:a16="http://schemas.microsoft.com/office/drawing/2014/main" id="{78FFA26A-FDE4-3B38-1576-5109743F8838}"/>
              </a:ext>
            </a:extLst>
          </p:cNvPr>
          <p:cNvSpPr txBox="1"/>
          <p:nvPr/>
        </p:nvSpPr>
        <p:spPr>
          <a:xfrm>
            <a:off x="1640490" y="5134423"/>
            <a:ext cx="5161550" cy="107717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Performance sul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set degradato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3.92</a:t>
            </a:r>
            <a:endParaRPr sz="1600" dirty="0">
              <a:solidFill>
                <a:schemeClr val="dk1"/>
              </a:solidFill>
              <a:cs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: 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23%</a:t>
            </a:r>
            <a:endParaRPr sz="1600" dirty="0">
              <a:solidFill>
                <a:schemeClr val="dk1"/>
              </a:solidFill>
              <a:cs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Top-5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45%</a:t>
            </a:r>
            <a:endParaRPr sz="1600" dirty="0">
              <a:solidFill>
                <a:schemeClr val="dk1"/>
              </a:solidFill>
              <a:cs typeface="Arial"/>
              <a:sym typeface="Arial"/>
            </a:endParaRPr>
          </a:p>
        </p:txBody>
      </p:sp>
      <p:sp>
        <p:nvSpPr>
          <p:cNvPr id="3" name="Google Shape;272;p16">
            <a:extLst>
              <a:ext uri="{FF2B5EF4-FFF2-40B4-BE49-F238E27FC236}">
                <a16:creationId xmlns:a16="http://schemas.microsoft.com/office/drawing/2014/main" id="{43805D95-6CC3-6EFF-4C5D-DA8AE0455B6B}"/>
              </a:ext>
            </a:extLst>
          </p:cNvPr>
          <p:cNvSpPr txBox="1"/>
          <p:nvPr/>
        </p:nvSpPr>
        <p:spPr>
          <a:xfrm>
            <a:off x="1801107" y="3133915"/>
            <a:ext cx="3837453" cy="107717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it-IT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cs typeface="Arial"/>
              </a:defRPr>
            </a:lvl1pPr>
          </a:lstStyle>
          <a:p>
            <a:r>
              <a:rPr lang="it-IT" dirty="0">
                <a:latin typeface="+mn-lt"/>
                <a:sym typeface="Courier New"/>
              </a:rPr>
              <a:t>Performance sul </a:t>
            </a:r>
            <a:r>
              <a:rPr lang="it-IT" dirty="0" err="1">
                <a:latin typeface="+mn-lt"/>
                <a:sym typeface="Courier New"/>
              </a:rPr>
              <a:t>validation</a:t>
            </a:r>
            <a:r>
              <a:rPr lang="it-IT" dirty="0">
                <a:latin typeface="+mn-lt"/>
                <a:sym typeface="Courier New"/>
              </a:rPr>
              <a:t> set normale</a:t>
            </a:r>
          </a:p>
          <a:p>
            <a:r>
              <a:rPr lang="it-IT" dirty="0">
                <a:latin typeface="+mn-lt"/>
                <a:sym typeface="Courier New"/>
              </a:rPr>
              <a:t>Test Loss</a:t>
            </a:r>
            <a:r>
              <a:rPr lang="it-IT" dirty="0">
                <a:latin typeface="+mn-lt"/>
                <a:sym typeface="Arial"/>
              </a:rPr>
              <a:t> : ~</a:t>
            </a:r>
            <a:r>
              <a:rPr lang="it-IT" dirty="0">
                <a:latin typeface="+mn-lt"/>
                <a:sym typeface="Courier New"/>
              </a:rPr>
              <a:t>3.00</a:t>
            </a:r>
            <a:endParaRPr dirty="0">
              <a:latin typeface="+mn-lt"/>
            </a:endParaRPr>
          </a:p>
          <a:p>
            <a:r>
              <a:rPr lang="it-IT" dirty="0">
                <a:latin typeface="+mn-lt"/>
                <a:sym typeface="Courier New"/>
              </a:rPr>
              <a:t>Test </a:t>
            </a:r>
            <a:r>
              <a:rPr lang="it-IT" dirty="0" err="1">
                <a:latin typeface="+mn-lt"/>
                <a:sym typeface="Courier New"/>
              </a:rPr>
              <a:t>Accuracy</a:t>
            </a:r>
            <a:r>
              <a:rPr lang="it-IT" dirty="0">
                <a:latin typeface="+mn-lt"/>
                <a:sym typeface="Courier New"/>
              </a:rPr>
              <a:t>: </a:t>
            </a:r>
            <a:r>
              <a:rPr lang="it-IT" dirty="0">
                <a:latin typeface="+mn-lt"/>
                <a:sym typeface="Arial"/>
              </a:rPr>
              <a:t>~</a:t>
            </a:r>
            <a:r>
              <a:rPr lang="it-IT" dirty="0">
                <a:latin typeface="+mn-lt"/>
                <a:sym typeface="Courier New"/>
              </a:rPr>
              <a:t>33% </a:t>
            </a:r>
            <a:endParaRPr dirty="0">
              <a:latin typeface="+mn-lt"/>
            </a:endParaRPr>
          </a:p>
          <a:p>
            <a:r>
              <a:rPr lang="it-IT" dirty="0">
                <a:latin typeface="+mn-lt"/>
                <a:sym typeface="Courier New"/>
              </a:rPr>
              <a:t>Top-5 </a:t>
            </a:r>
            <a:r>
              <a:rPr lang="it-IT" dirty="0" err="1">
                <a:latin typeface="+mn-lt"/>
                <a:sym typeface="Courier New"/>
              </a:rPr>
              <a:t>Accuracy</a:t>
            </a:r>
            <a:r>
              <a:rPr lang="it-IT" dirty="0">
                <a:latin typeface="+mn-lt"/>
                <a:sym typeface="Arial"/>
              </a:rPr>
              <a:t> : ~</a:t>
            </a:r>
            <a:r>
              <a:rPr lang="it-IT" dirty="0">
                <a:latin typeface="+mn-lt"/>
                <a:sym typeface="Courier New"/>
              </a:rPr>
              <a:t>60%</a:t>
            </a:r>
            <a:endParaRPr dirty="0">
              <a:latin typeface="+mn-lt"/>
              <a:sym typeface="Arial"/>
            </a:endParaRPr>
          </a:p>
        </p:txBody>
      </p:sp>
      <p:sp>
        <p:nvSpPr>
          <p:cNvPr id="4" name="Google Shape;273;p16">
            <a:extLst>
              <a:ext uri="{FF2B5EF4-FFF2-40B4-BE49-F238E27FC236}">
                <a16:creationId xmlns:a16="http://schemas.microsoft.com/office/drawing/2014/main" id="{EDEE415F-B3B0-8C32-BBBF-225A386130FA}"/>
              </a:ext>
            </a:extLst>
          </p:cNvPr>
          <p:cNvSpPr/>
          <p:nvPr/>
        </p:nvSpPr>
        <p:spPr>
          <a:xfrm>
            <a:off x="3214042" y="4289582"/>
            <a:ext cx="542211" cy="738664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6">
            <a:extLst>
              <a:ext uri="{FF2B5EF4-FFF2-40B4-BE49-F238E27FC236}">
                <a16:creationId xmlns:a16="http://schemas.microsoft.com/office/drawing/2014/main" id="{EEB6AE2E-264B-70D2-9B40-9C9D60BB9904}"/>
              </a:ext>
            </a:extLst>
          </p:cNvPr>
          <p:cNvSpPr txBox="1"/>
          <p:nvPr/>
        </p:nvSpPr>
        <p:spPr>
          <a:xfrm>
            <a:off x="7525660" y="4455338"/>
            <a:ext cx="2542071" cy="3385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Perdita delle prestazioni</a:t>
            </a:r>
            <a:endParaRPr sz="1600" b="1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275;p16">
            <a:extLst>
              <a:ext uri="{FF2B5EF4-FFF2-40B4-BE49-F238E27FC236}">
                <a16:creationId xmlns:a16="http://schemas.microsoft.com/office/drawing/2014/main" id="{C4B1A718-CE50-B238-D8BA-AEF13F8152DB}"/>
              </a:ext>
            </a:extLst>
          </p:cNvPr>
          <p:cNvCxnSpPr/>
          <p:nvPr/>
        </p:nvCxnSpPr>
        <p:spPr>
          <a:xfrm>
            <a:off x="4742160" y="4658914"/>
            <a:ext cx="2641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7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7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dirty="0"/>
          </a:p>
        </p:txBody>
      </p:sp>
      <p:sp>
        <p:nvSpPr>
          <p:cNvPr id="285" name="Google Shape;285;p17"/>
          <p:cNvSpPr txBox="1"/>
          <p:nvPr/>
        </p:nvSpPr>
        <p:spPr>
          <a:xfrm>
            <a:off x="1648707" y="1229297"/>
            <a:ext cx="77238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Analisi del contenuto del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Arial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set</a:t>
            </a:r>
          </a:p>
          <a:p>
            <a:pPr marL="742950" lvl="1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90 immagini campionate</a:t>
            </a:r>
            <a:endParaRPr sz="1600" dirty="0">
              <a:solidFill>
                <a:schemeClr val="dk1"/>
              </a:solidFill>
              <a:cs typeface="Arial"/>
            </a:endParaRPr>
          </a:p>
        </p:txBody>
      </p:sp>
      <p:pic>
        <p:nvPicPr>
          <p:cNvPr id="287" name="Google Shape;28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396" y="1869185"/>
            <a:ext cx="7301204" cy="462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A3BC-3CC2-CA3B-E350-111E9BC3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705262-CF1E-B634-3B3D-9FDA884CA8F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D5E9766-1840-5E4A-2E62-661D7234BDE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144E1B-CB39-3D84-7E6A-4C70DD47E48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8A1349-8B4D-3A3D-9012-23FFE21C9EF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11F1B5-4CC3-867F-7457-733BDB4A4E52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1C567-08BB-A64C-1B2F-FCD3AF11BF8A}"/>
              </a:ext>
            </a:extLst>
          </p:cNvPr>
          <p:cNvSpPr txBox="1"/>
          <p:nvPr/>
        </p:nvSpPr>
        <p:spPr>
          <a:xfrm>
            <a:off x="1801107" y="1093842"/>
            <a:ext cx="554384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con principalmente </a:t>
            </a:r>
            <a:r>
              <a:rPr lang="it-IT" sz="1600" b="1" dirty="0"/>
              <a:t>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Relativo </a:t>
            </a:r>
            <a:r>
              <a:rPr lang="it-IT" sz="1600" dirty="0" err="1"/>
              <a:t>validation</a:t>
            </a:r>
            <a:r>
              <a:rPr lang="it-IT" sz="1600" dirty="0"/>
              <a:t> set </a:t>
            </a:r>
            <a:r>
              <a:rPr lang="it-IT" sz="1600" b="1" dirty="0"/>
              <a:t>piccolo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sbilanciato -------------------------------&gt;</a:t>
            </a:r>
            <a:endParaRPr lang="it-IT" sz="1600" b="1" dirty="0"/>
          </a:p>
          <a:p>
            <a:endParaRPr lang="it-IT" sz="1600" dirty="0"/>
          </a:p>
          <a:p>
            <a:r>
              <a:rPr lang="it-IT" sz="1600" dirty="0"/>
              <a:t>Training set: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049E4-C57A-AFC0-F9A7-03F0FB1D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8" y="2517501"/>
            <a:ext cx="6008937" cy="19991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9F0589-F78F-B01D-D50C-84D85B0C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08" y="4533441"/>
            <a:ext cx="6008914" cy="19840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8145F7C-333E-7127-BD43-2F23394A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31" y="3789072"/>
            <a:ext cx="3310547" cy="162539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41ABCA-A2FE-7AD4-3BBA-2395273513EE}"/>
              </a:ext>
            </a:extLst>
          </p:cNvPr>
          <p:cNvSpPr txBox="1"/>
          <p:nvPr/>
        </p:nvSpPr>
        <p:spPr>
          <a:xfrm>
            <a:off x="7891241" y="3362729"/>
            <a:ext cx="14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Validation</a:t>
            </a:r>
            <a:r>
              <a:rPr lang="it-IT" sz="1600" dirty="0"/>
              <a:t> set: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63A49F-C085-D756-1F0F-DCEDC7E3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228" y="1029404"/>
            <a:ext cx="4497435" cy="178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59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8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297" name="Google Shape;297;p18"/>
          <p:cNvSpPr txBox="1"/>
          <p:nvPr/>
        </p:nvSpPr>
        <p:spPr>
          <a:xfrm>
            <a:off x="1648707" y="1229297"/>
            <a:ext cx="7723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Gaussian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it-IT" sz="1600" b="1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Noise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Caratterizzato da una distribuzione casuale dei valori dei pixel, con un'ampia gamma di intensità e colori.</a:t>
            </a:r>
            <a:endParaRPr sz="16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8707" y="2173925"/>
            <a:ext cx="5632070" cy="311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9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9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9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9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1648707" y="1229297"/>
            <a:ext cx="889488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Gaussian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it-IT" sz="1600" b="1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Noise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Verifica che l'immagine degradata corrisponda al tipo di degradazione prevista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Applicazione del </a:t>
            </a:r>
            <a:r>
              <a:rPr lang="it-IT" sz="1600" dirty="0" err="1"/>
              <a:t>Gaussian</a:t>
            </a:r>
            <a:r>
              <a:rPr lang="it-IT" sz="1600" dirty="0"/>
              <a:t> </a:t>
            </a:r>
            <a:r>
              <a:rPr lang="it-IT" sz="1600" dirty="0" err="1"/>
              <a:t>Noise</a:t>
            </a:r>
            <a:r>
              <a:rPr lang="it-IT" sz="1600" dirty="0"/>
              <a:t> all’immagine originale</a:t>
            </a:r>
            <a:endParaRPr lang="it-IT"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189" y="2362029"/>
            <a:ext cx="2797512" cy="343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7489" y="2362030"/>
            <a:ext cx="2797512" cy="343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0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21" name="Google Shape;321;p20"/>
          <p:cNvSpPr txBox="1"/>
          <p:nvPr/>
        </p:nvSpPr>
        <p:spPr>
          <a:xfrm>
            <a:off x="1801107" y="1298254"/>
            <a:ext cx="7723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Compressione JPEG: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Tipo di artefatto visivo che si verifica a causa della compressione dell'immagine nel formato 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JPEG</a:t>
            </a:r>
            <a:endParaRPr sz="16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6203" y="2426069"/>
            <a:ext cx="8225051" cy="238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33" name="Google Shape;333;p21"/>
          <p:cNvSpPr txBox="1"/>
          <p:nvPr/>
        </p:nvSpPr>
        <p:spPr>
          <a:xfrm>
            <a:off x="1661407" y="1229297"/>
            <a:ext cx="938525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Compressione JPEG: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Verifica che l'immagine degradata corrisponda al tipo di degradazione prevista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Applicazione della compressione JPEG all’immagine originale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Trovando i parametri più adatti per raggiungere lo stesso livello di degradazione</a:t>
            </a:r>
          </a:p>
        </p:txBody>
      </p:sp>
      <p:pic>
        <p:nvPicPr>
          <p:cNvPr id="334" name="Google Shape;33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708" y="2456885"/>
            <a:ext cx="4363737" cy="267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060" y="2515385"/>
            <a:ext cx="4094170" cy="255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2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2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2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2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45" name="Google Shape;345;p22"/>
          <p:cNvSpPr txBox="1"/>
          <p:nvPr/>
        </p:nvSpPr>
        <p:spPr>
          <a:xfrm>
            <a:off x="1648707" y="1229297"/>
            <a:ext cx="79524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Blur: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Il </a:t>
            </a:r>
            <a:r>
              <a:rPr lang="it-IT" sz="16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blur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è una perdita di nitidezza e dettagli in un'immagine, spesso causata da diversi fattori, come compressione, errori di acquisizione o elaborazione dell'immagine.</a:t>
            </a:r>
            <a:endParaRPr sz="16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9800" y="2332526"/>
            <a:ext cx="6876399" cy="259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3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3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3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57" name="Google Shape;357;p23"/>
          <p:cNvSpPr txBox="1"/>
          <p:nvPr/>
        </p:nvSpPr>
        <p:spPr>
          <a:xfrm>
            <a:off x="1623377" y="1185440"/>
            <a:ext cx="772389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Blur: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Verifica che l'immagine degradata corrisponda al tipo di degradazione prevista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Applicazione </a:t>
            </a:r>
            <a:r>
              <a:rPr lang="it-IT" sz="1600" dirty="0" err="1"/>
              <a:t>blur</a:t>
            </a:r>
            <a:r>
              <a:rPr lang="it-IT" sz="1600" dirty="0"/>
              <a:t> all’immagine originale</a:t>
            </a:r>
          </a:p>
        </p:txBody>
      </p:sp>
      <p:pic>
        <p:nvPicPr>
          <p:cNvPr id="358" name="Google Shape;35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2879" y="2458071"/>
            <a:ext cx="4060483" cy="320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4910" y="2458071"/>
            <a:ext cx="4060484" cy="325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4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4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4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69" name="Google Shape;369;p24"/>
          <p:cNvSpPr txBox="1"/>
          <p:nvPr/>
        </p:nvSpPr>
        <p:spPr>
          <a:xfrm>
            <a:off x="1623377" y="1185440"/>
            <a:ext cx="7723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Combinazioni: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ea typeface="Arial"/>
                <a:cs typeface="Arial"/>
                <a:sym typeface="Arial"/>
              </a:rPr>
              <a:t>Nel dataset sono presenti diversi tipi di combinazioni di degradazione come la gaussian + blur</a:t>
            </a:r>
            <a:endParaRPr/>
          </a:p>
        </p:txBody>
      </p:sp>
      <p:pic>
        <p:nvPicPr>
          <p:cNvPr id="370" name="Google Shape;37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185" y="2850561"/>
            <a:ext cx="5944430" cy="199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983" y="2850561"/>
            <a:ext cx="3650172" cy="199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5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5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5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5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Trovare i migliori parametri</a:t>
            </a:r>
            <a:endParaRPr dirty="0"/>
          </a:p>
        </p:txBody>
      </p:sp>
      <p:sp>
        <p:nvSpPr>
          <p:cNvPr id="381" name="Google Shape;381;p25"/>
          <p:cNvSpPr txBox="1"/>
          <p:nvPr/>
        </p:nvSpPr>
        <p:spPr>
          <a:xfrm>
            <a:off x="1648707" y="1210015"/>
            <a:ext cx="863596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Obbiettivo: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b="0" i="0" dirty="0">
                <a:effectLst/>
              </a:rPr>
              <a:t>Analizzare le immagini degradate e rappresentarle mediante una distribuzione di probabilità, considerando le variazioni nei parametri di degradazione anche all'interno della stessa categoria.</a:t>
            </a: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1648707" y="2822719"/>
            <a:ext cx="7723893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Procedimento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Cercare un metodo per riconoscere il grado di degradazione e così derivarlo automaticamente.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Oppure manuale.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cs typeface="Arial"/>
                <a:sym typeface="Arial"/>
              </a:rPr>
              <a:t>Procedimento automatico provato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: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BRISQUE() : Image Quality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Arial"/>
              </a:rPr>
              <a:t>Assessment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, è un algoritmo che prende un'immagine come input e restituisce uno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Arial"/>
              </a:rPr>
              <a:t>quality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score dell’immagine, quindi senza bisogno di un immagine di riferimento.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Scegliere il parametro di degradazione in base  al valore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Arial"/>
              </a:rPr>
              <a:t>Brisque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7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7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7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Trovare i migliori parametri</a:t>
            </a:r>
            <a:endParaRPr dirty="0"/>
          </a:p>
        </p:txBody>
      </p:sp>
      <p:sp>
        <p:nvSpPr>
          <p:cNvPr id="407" name="Google Shape;407;p27"/>
          <p:cNvSpPr txBox="1"/>
          <p:nvPr/>
        </p:nvSpPr>
        <p:spPr>
          <a:xfrm>
            <a:off x="1611165" y="1026724"/>
            <a:ext cx="77238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Risultati</a:t>
            </a: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</a:t>
            </a: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Noise</a:t>
            </a: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approccio automatico con BRISQUE: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27"/>
          <p:cNvPicPr preferRelativeResize="0"/>
          <p:nvPr/>
        </p:nvPicPr>
        <p:blipFill rotWithShape="1">
          <a:blip r:embed="rId3">
            <a:alphaModFix/>
          </a:blip>
          <a:srcRect r="361"/>
          <a:stretch/>
        </p:blipFill>
        <p:spPr>
          <a:xfrm>
            <a:off x="1648707" y="4223250"/>
            <a:ext cx="6686729" cy="229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6662" y="2056993"/>
            <a:ext cx="8907118" cy="2029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8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8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8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8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Trovare i migliori parametri</a:t>
            </a:r>
            <a:endParaRPr dirty="0"/>
          </a:p>
        </p:txBody>
      </p:sp>
      <p:sp>
        <p:nvSpPr>
          <p:cNvPr id="420" name="Google Shape;420;p28"/>
          <p:cNvSpPr txBox="1"/>
          <p:nvPr/>
        </p:nvSpPr>
        <p:spPr>
          <a:xfrm>
            <a:off x="1611165" y="1243144"/>
            <a:ext cx="77238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Risultati</a:t>
            </a: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JPEG compression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1253" y="2327943"/>
            <a:ext cx="8150737" cy="175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8117" y="4766494"/>
            <a:ext cx="5311987" cy="1604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373D1A-1C77-B378-7387-DFA3573A8374}"/>
              </a:ext>
            </a:extLst>
          </p:cNvPr>
          <p:cNvSpPr txBox="1"/>
          <p:nvPr/>
        </p:nvSpPr>
        <p:spPr>
          <a:xfrm>
            <a:off x="1792923" y="2860670"/>
            <a:ext cx="1670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Approccio automatico: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Approccio manuale: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7B22-E7A2-91F3-3B8D-E93811C6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D1CA5B2-B585-92D7-7666-F6B01AE466F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AABB105-C229-7BE4-0985-AB5F6669C3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697AE3A-8A76-3F31-E6F1-6A2F2B532E3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302505-FE2F-8F53-8347-7FA784D9336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0E37EE-75A9-BDAD-6247-505CFAE235A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CE267D-72A8-5AC8-110C-17C5BAE734EC}"/>
              </a:ext>
            </a:extLst>
          </p:cNvPr>
          <p:cNvSpPr txBox="1"/>
          <p:nvPr/>
        </p:nvSpPr>
        <p:spPr>
          <a:xfrm>
            <a:off x="1993328" y="1633879"/>
            <a:ext cx="554384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Features </a:t>
            </a:r>
            <a:r>
              <a:rPr lang="it-IT" sz="1600" b="1" dirty="0" err="1"/>
              <a:t>extraction</a:t>
            </a:r>
            <a:r>
              <a:rPr lang="it-IT" sz="1600" b="1" dirty="0"/>
              <a:t> </a:t>
            </a:r>
            <a:r>
              <a:rPr lang="it-IT" sz="1600" dirty="0"/>
              <a:t>con il modello </a:t>
            </a:r>
            <a:r>
              <a:rPr lang="it-IT" sz="1600" dirty="0" err="1"/>
              <a:t>pre</a:t>
            </a:r>
            <a:r>
              <a:rPr lang="it-IT" sz="1600" dirty="0"/>
              <a:t>-trainato di MobileNetV2 sul dataset </a:t>
            </a:r>
            <a:r>
              <a:rPr lang="it-IT" sz="1600" dirty="0" err="1"/>
              <a:t>Imagenet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Metodi: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15%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27%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 ottimizzazione parametri: 28%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Tentativo di utilizzare il penultimo </a:t>
            </a:r>
            <a:r>
              <a:rPr lang="it-IT" sz="1600" dirty="0" err="1"/>
              <a:t>layer</a:t>
            </a:r>
            <a:r>
              <a:rPr lang="it-IT" sz="1600" dirty="0"/>
              <a:t> al posti dell’ultimo per feature </a:t>
            </a:r>
            <a:r>
              <a:rPr lang="it-IT" sz="1600" dirty="0" err="1"/>
              <a:t>extraction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~10GB di array di features vs ~80MB</a:t>
            </a:r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E6A5B935-D4C1-1217-BB18-B8F841B4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00" y="1633879"/>
            <a:ext cx="3064912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7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9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9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9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9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Trovare i migliori parametri</a:t>
            </a:r>
            <a:endParaRPr dirty="0"/>
          </a:p>
        </p:txBody>
      </p:sp>
      <p:sp>
        <p:nvSpPr>
          <p:cNvPr id="434" name="Google Shape;434;p29"/>
          <p:cNvSpPr txBox="1"/>
          <p:nvPr/>
        </p:nvSpPr>
        <p:spPr>
          <a:xfrm>
            <a:off x="1611165" y="1243144"/>
            <a:ext cx="77238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Risultati</a:t>
            </a: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8422" y="4542403"/>
            <a:ext cx="8470005" cy="192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9794" y="2115349"/>
            <a:ext cx="7747019" cy="207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0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0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0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Degradazione del Train Set Aumentato</a:t>
            </a:r>
            <a:endParaRPr sz="3200" b="1" dirty="0">
              <a:solidFill>
                <a:srgbClr val="246BE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1801107" y="1325358"/>
            <a:ext cx="77238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Procedimento manuale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r>
              <a:rPr lang="it-IT" sz="1600" b="0" i="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In questa sezione viene mostrato il metodo di degradazione applicato al </a:t>
            </a:r>
            <a:r>
              <a:rPr lang="it-IT" sz="1600" b="0" i="0" dirty="0" err="1">
                <a:solidFill>
                  <a:srgbClr val="111111"/>
                </a:solidFill>
                <a:ea typeface="Roboto"/>
                <a:cs typeface="Roboto"/>
                <a:sym typeface="Roboto"/>
              </a:rPr>
              <a:t>train</a:t>
            </a:r>
            <a:r>
              <a:rPr lang="it-IT" sz="1600" b="0" i="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 set aumentato.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endParaRPr sz="1600" b="0" i="0" dirty="0">
              <a:solidFill>
                <a:srgbClr val="111111"/>
              </a:solidFill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Proporzioni stimate tra le degradazioni (su un subset):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~17%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blur</a:t>
            </a:r>
            <a:endParaRPr sz="1600" b="0" i="0" u="none" strike="noStrike" cap="none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~46%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gaussian</a:t>
            </a: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noise</a:t>
            </a:r>
            <a:endParaRPr sz="1600" b="0" i="0" u="none" strike="noStrike" cap="none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~20% jpeg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compression</a:t>
            </a:r>
            <a:endParaRPr sz="1600" b="0" i="0" u="none" strike="noStrike" cap="none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~17%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gaussian</a:t>
            </a: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noise</a:t>
            </a: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 +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blur</a:t>
            </a:r>
            <a:endParaRPr sz="1600" b="0" i="0" u="none" strike="noStrike" cap="none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1"/>
          <p:cNvSpPr txBox="1"/>
          <p:nvPr/>
        </p:nvSpPr>
        <p:spPr>
          <a:xfrm>
            <a:off x="1801107" y="3831446"/>
            <a:ext cx="5868656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Primo procedimento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Roboto"/>
              </a:rPr>
              <a:t>Degradazioni casuali applicate ad ogni epoca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Roboto"/>
              </a:rPr>
              <a:t>Utilizzo di </a:t>
            </a:r>
            <a:r>
              <a:rPr lang="it-IT" sz="1600" dirty="0" err="1">
                <a:solidFill>
                  <a:srgbClr val="111111"/>
                </a:solidFill>
                <a:ea typeface="Roboto"/>
                <a:sym typeface="Roboto"/>
              </a:rPr>
              <a:t>ram</a:t>
            </a:r>
            <a:r>
              <a:rPr lang="it-IT" sz="1600" dirty="0">
                <a:solidFill>
                  <a:srgbClr val="111111"/>
                </a:solidFill>
                <a:ea typeface="Roboto"/>
                <a:sym typeface="Roboto"/>
              </a:rPr>
              <a:t> troppo alto --------------------------&gt;</a:t>
            </a:r>
          </a:p>
          <a:p>
            <a:pPr lvl="1"/>
            <a:endParaRPr lang="it-IT" sz="1600" dirty="0">
              <a:solidFill>
                <a:srgbClr val="111111"/>
              </a:solidFill>
              <a:ea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rgbClr val="111111"/>
                </a:solidFill>
                <a:ea typeface="Roboto"/>
                <a:sym typeface="Arial"/>
              </a:rPr>
              <a:t>Secondo procedimento</a:t>
            </a: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:</a:t>
            </a:r>
            <a:endParaRPr lang="it-IT" sz="1600" dirty="0">
              <a:solidFill>
                <a:srgbClr val="111111"/>
              </a:solidFill>
              <a:ea typeface="Roboto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Applicazione degradazioni in proporzione rispetto alle stime, sull’intero </a:t>
            </a:r>
            <a:r>
              <a:rPr lang="it-IT" sz="1600" dirty="0" err="1">
                <a:solidFill>
                  <a:srgbClr val="111111"/>
                </a:solidFill>
                <a:ea typeface="Roboto"/>
                <a:sym typeface="Arial"/>
              </a:rPr>
              <a:t>train</a:t>
            </a: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 set aumentato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Unione del </a:t>
            </a:r>
            <a:r>
              <a:rPr lang="it-IT" sz="1600" dirty="0" err="1">
                <a:solidFill>
                  <a:srgbClr val="111111"/>
                </a:solidFill>
                <a:ea typeface="Roboto"/>
                <a:sym typeface="Arial"/>
              </a:rPr>
              <a:t>train</a:t>
            </a: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 set degradato con quello pulito</a:t>
            </a:r>
          </a:p>
          <a:p>
            <a:pPr marL="742950" lvl="1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50% immagini pulite</a:t>
            </a:r>
          </a:p>
          <a:p>
            <a:pPr marL="742950" lvl="1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50% immagini degradate</a:t>
            </a:r>
            <a:endParaRPr lang="it-IT" sz="1600" dirty="0">
              <a:solidFill>
                <a:srgbClr val="111111"/>
              </a:solidFill>
              <a:ea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sz="1600" dirty="0">
              <a:solidFill>
                <a:srgbClr val="111111"/>
              </a:solidFill>
              <a:ea typeface="Roboto"/>
            </a:endParaRPr>
          </a:p>
        </p:txBody>
      </p:sp>
      <p:pic>
        <p:nvPicPr>
          <p:cNvPr id="2" name="Google Shape;461;p31" descr="Risultato immagine per colab ram overhead">
            <a:extLst>
              <a:ext uri="{FF2B5EF4-FFF2-40B4-BE49-F238E27FC236}">
                <a16:creationId xmlns:a16="http://schemas.microsoft.com/office/drawing/2014/main" id="{4726A923-C620-6662-0337-FF9541C52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5040" y="3687884"/>
            <a:ext cx="33718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2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2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2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Modello Addestrato sul Nuovo Dataset Mixato</a:t>
            </a:r>
            <a:endParaRPr dirty="0"/>
          </a:p>
        </p:txBody>
      </p:sp>
      <p:sp>
        <p:nvSpPr>
          <p:cNvPr id="2" name="Google Shape;270;p16">
            <a:extLst>
              <a:ext uri="{FF2B5EF4-FFF2-40B4-BE49-F238E27FC236}">
                <a16:creationId xmlns:a16="http://schemas.microsoft.com/office/drawing/2014/main" id="{A181BC61-5E86-B54E-83E5-E0024089C890}"/>
              </a:ext>
            </a:extLst>
          </p:cNvPr>
          <p:cNvSpPr txBox="1"/>
          <p:nvPr/>
        </p:nvSpPr>
        <p:spPr>
          <a:xfrm>
            <a:off x="1452765" y="964736"/>
            <a:ext cx="4854730" cy="501671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Modello allenato sul dataset aumentato pulito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su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set degradato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3.92</a:t>
            </a:r>
            <a:endParaRPr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: 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23%</a:t>
            </a:r>
            <a:endParaRPr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Top-5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45%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Modello allenato sul dataset aumentato pulito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su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set pulito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~3.00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: 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~33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%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Top-5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~60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A439FA-E3D4-3E29-3956-5A25DEE5D80F}"/>
              </a:ext>
            </a:extLst>
          </p:cNvPr>
          <p:cNvSpPr txBox="1"/>
          <p:nvPr/>
        </p:nvSpPr>
        <p:spPr>
          <a:xfrm>
            <a:off x="6791593" y="964736"/>
            <a:ext cx="46477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Modello allenato sul dataset aumentato mixato (pulito + degradato)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su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set degradato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en-US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3.56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-9%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en-US" sz="1600" dirty="0"/>
              <a:t>)</a:t>
            </a:r>
            <a:endParaRPr lang="en-US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Test Accuracy: </a:t>
            </a:r>
            <a:r>
              <a:rPr lang="en-US" sz="1600" dirty="0">
                <a:solidFill>
                  <a:schemeClr val="dk1"/>
                </a:solidFill>
                <a:cs typeface="Arial"/>
                <a:sym typeface="Arial"/>
              </a:rPr>
              <a:t>~</a:t>
            </a: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24%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en-US" sz="1600" dirty="0"/>
              <a:t>)</a:t>
            </a:r>
            <a:endParaRPr lang="en-US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Top-5 Accuracy</a:t>
            </a:r>
            <a:r>
              <a:rPr lang="en-US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48%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lvl="1"/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lvl="1"/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lvl="1"/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Modello allenato sul dataset aumentato mixato (pulito + degradato)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su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set pulito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~3.10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</a:t>
            </a:r>
            <a:r>
              <a:rPr lang="it-IT" sz="1600" dirty="0"/>
              <a:t>(</a:t>
            </a:r>
            <a:r>
              <a:rPr lang="it-IT" sz="1600" dirty="0">
                <a:solidFill>
                  <a:srgbClr val="FF0000"/>
                </a:solidFill>
              </a:rPr>
              <a:t>+3%~</a:t>
            </a:r>
            <a:r>
              <a:rPr lang="it-IT" sz="1600" dirty="0"/>
              <a:t>)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: 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~30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% </a:t>
            </a:r>
            <a:r>
              <a:rPr lang="it-IT" sz="1600" dirty="0"/>
              <a:t>(</a:t>
            </a:r>
            <a:r>
              <a:rPr lang="it-IT" sz="1600" dirty="0">
                <a:solidFill>
                  <a:srgbClr val="FF0000"/>
                </a:solidFill>
              </a:rPr>
              <a:t>-9%~</a:t>
            </a:r>
            <a:r>
              <a:rPr lang="it-IT" sz="1600" dirty="0"/>
              <a:t>)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Top-5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~57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% </a:t>
            </a:r>
            <a:r>
              <a:rPr lang="it-IT" sz="1600" dirty="0"/>
              <a:t>(</a:t>
            </a:r>
            <a:r>
              <a:rPr lang="it-IT" sz="1600" dirty="0">
                <a:solidFill>
                  <a:srgbClr val="FF0000"/>
                </a:solidFill>
              </a:rPr>
              <a:t>-5%~</a:t>
            </a:r>
            <a:r>
              <a:rPr lang="it-IT" sz="1600" dirty="0"/>
              <a:t>)</a:t>
            </a:r>
            <a:endParaRPr lang="it-IT" sz="1600" dirty="0">
              <a:solidFill>
                <a:schemeClr val="dk1"/>
              </a:solidFill>
              <a:cs typeface="Arial"/>
              <a:sym typeface="Courier New"/>
            </a:endParaRPr>
          </a:p>
          <a:p>
            <a:pPr lvl="1"/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4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4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4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4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4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Test sui singoli tipi di degradazione</a:t>
            </a:r>
            <a:endParaRPr dirty="0"/>
          </a:p>
        </p:txBody>
      </p:sp>
      <p:sp>
        <p:nvSpPr>
          <p:cNvPr id="502" name="Google Shape;502;p34"/>
          <p:cNvSpPr txBox="1"/>
          <p:nvPr/>
        </p:nvSpPr>
        <p:spPr>
          <a:xfrm>
            <a:off x="1648707" y="1005621"/>
            <a:ext cx="801021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Predizioni su un sottoinsieme di immagini degradate</a:t>
            </a: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 divise per tipo di degradazione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Roboto"/>
              <a:buChar char="-"/>
            </a:pP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Blur (50)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Roboto"/>
              <a:buChar char="-"/>
            </a:pP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Rumore gaussiano (50)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Roboto"/>
              <a:buChar char="-"/>
            </a:pP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JPEG compressione (50)</a:t>
            </a: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4"/>
          <p:cNvSpPr txBox="1"/>
          <p:nvPr/>
        </p:nvSpPr>
        <p:spPr>
          <a:xfrm>
            <a:off x="1545282" y="2745586"/>
            <a:ext cx="9510704" cy="92333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Blur: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18.00% | F1-score: 0.18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52.00%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Gauss: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12.00% | F1-score: 0.14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26.00%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Jpeg: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4.00% | F1-score: 0.03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14.00%</a:t>
            </a:r>
            <a:endParaRPr sz="1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4"/>
          <p:cNvSpPr txBox="1"/>
          <p:nvPr/>
        </p:nvSpPr>
        <p:spPr>
          <a:xfrm>
            <a:off x="1554603" y="4528039"/>
            <a:ext cx="9492063" cy="92333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Blur: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14.00% | F1-score: 0.14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38.00%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Gauss: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2.00% | F1-score: 0.03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8.00%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Jpeg: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2.00% | F1-score: 0.02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10.00%</a:t>
            </a:r>
            <a:endParaRPr sz="1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4"/>
          <p:cNvSpPr txBox="1"/>
          <p:nvPr/>
        </p:nvSpPr>
        <p:spPr>
          <a:xfrm>
            <a:off x="1517650" y="2233299"/>
            <a:ext cx="7854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ea typeface="Arial"/>
                <a:cs typeface="Arial"/>
                <a:sym typeface="Arial"/>
              </a:rPr>
              <a:t>Modello addestrato con il </a:t>
            </a:r>
            <a:r>
              <a:rPr lang="it-IT" sz="1800" b="1" dirty="0" err="1">
                <a:ea typeface="Arial"/>
                <a:cs typeface="Arial"/>
                <a:sym typeface="Arial"/>
              </a:rPr>
              <a:t>train</a:t>
            </a:r>
            <a:r>
              <a:rPr lang="it-IT" sz="1800" b="1" dirty="0">
                <a:ea typeface="Arial"/>
                <a:cs typeface="Arial"/>
                <a:sym typeface="Arial"/>
              </a:rPr>
              <a:t> set mixato (pulito + degradato)</a:t>
            </a:r>
            <a:endParaRPr dirty="0"/>
          </a:p>
        </p:txBody>
      </p:sp>
      <p:sp>
        <p:nvSpPr>
          <p:cNvPr id="506" name="Google Shape;506;p34"/>
          <p:cNvSpPr txBox="1"/>
          <p:nvPr/>
        </p:nvSpPr>
        <p:spPr>
          <a:xfrm>
            <a:off x="1517650" y="4062299"/>
            <a:ext cx="7854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ea typeface="Arial"/>
                <a:cs typeface="Arial"/>
                <a:sym typeface="Arial"/>
              </a:rPr>
              <a:t>Modello addestrato con il </a:t>
            </a:r>
            <a:r>
              <a:rPr lang="it-IT" sz="1800" b="1" dirty="0" err="1">
                <a:ea typeface="Arial"/>
                <a:cs typeface="Arial"/>
                <a:sym typeface="Arial"/>
              </a:rPr>
              <a:t>train</a:t>
            </a:r>
            <a:r>
              <a:rPr lang="it-IT" sz="1800" b="1" dirty="0">
                <a:ea typeface="Arial"/>
                <a:cs typeface="Arial"/>
                <a:sym typeface="Arial"/>
              </a:rPr>
              <a:t> set aumentato pulito</a:t>
            </a: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5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5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5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5"/>
          <p:cNvSpPr txBox="1"/>
          <p:nvPr/>
        </p:nvSpPr>
        <p:spPr>
          <a:xfrm>
            <a:off x="1648707" y="335976"/>
            <a:ext cx="951070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Tentativo di miglioramento delle immagini degradate</a:t>
            </a:r>
            <a:endParaRPr dirty="0"/>
          </a:p>
        </p:txBody>
      </p:sp>
      <p:sp>
        <p:nvSpPr>
          <p:cNvPr id="516" name="Google Shape;516;p35"/>
          <p:cNvSpPr txBox="1"/>
          <p:nvPr/>
        </p:nvSpPr>
        <p:spPr>
          <a:xfrm>
            <a:off x="1611165" y="1692221"/>
            <a:ext cx="7723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Obbiettivo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Trovare un metodo automatico per identificare le degradazioni</a:t>
            </a: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Trovare un metodo automatico per correggere le degradazioni </a:t>
            </a:r>
            <a:endParaRPr dirty="0"/>
          </a:p>
        </p:txBody>
      </p:sp>
      <p:sp>
        <p:nvSpPr>
          <p:cNvPr id="517" name="Google Shape;517;p35"/>
          <p:cNvSpPr txBox="1"/>
          <p:nvPr/>
        </p:nvSpPr>
        <p:spPr>
          <a:xfrm>
            <a:off x="1648707" y="3193693"/>
            <a:ext cx="7723893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Identificazione degli errori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Metodo con varianza</a:t>
            </a:r>
            <a:r>
              <a:rPr lang="it-IT" sz="160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</a:t>
            </a:r>
            <a:endParaRPr lang="it-IT" sz="1600" b="0" i="0" dirty="0">
              <a:solidFill>
                <a:schemeClr val="dk1"/>
              </a:solidFill>
              <a:ea typeface="Courier New"/>
              <a:cs typeface="Courier New"/>
              <a:sym typeface="Courier New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Varianza Originale: 4291.40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Varianza Degradata: 4419.12</a:t>
            </a:r>
            <a:endParaRPr lang="it-IT" sz="1600" dirty="0">
              <a:solidFill>
                <a:schemeClr val="dk1"/>
              </a:solidFill>
              <a:ea typeface="Arial"/>
              <a:cs typeface="Courier New"/>
              <a:sym typeface="Courier New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ea typeface="Arial"/>
              <a:cs typeface="Courier New"/>
              <a:sym typeface="Courier New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ea typeface="Arial"/>
              <a:cs typeface="Courier New"/>
              <a:sym typeface="Courier New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Courier New"/>
                <a:sym typeface="Courier New"/>
              </a:rPr>
              <a:t>Metodo con filtro </a:t>
            </a:r>
            <a:r>
              <a:rPr lang="it-IT" sz="1600" b="1" dirty="0" err="1">
                <a:solidFill>
                  <a:schemeClr val="dk1"/>
                </a:solidFill>
                <a:ea typeface="Arial"/>
                <a:cs typeface="Courier New"/>
                <a:sym typeface="Courier New"/>
              </a:rPr>
              <a:t>Lapraciano</a:t>
            </a:r>
            <a:r>
              <a:rPr lang="it-IT" sz="1600" dirty="0">
                <a:solidFill>
                  <a:schemeClr val="dk1"/>
                </a:solidFill>
                <a:ea typeface="Arial"/>
                <a:cs typeface="Courier New"/>
                <a:sym typeface="Courier New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Varianza </a:t>
            </a:r>
            <a:r>
              <a:rPr lang="it-IT" sz="16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lapraciana</a:t>
            </a: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originale: 431.66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Varianza </a:t>
            </a:r>
            <a:r>
              <a:rPr lang="it-IT" sz="16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lapraciana</a:t>
            </a: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degradata: 37886.42</a:t>
            </a:r>
            <a:endParaRPr lang="it-IT"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894" y="3119525"/>
            <a:ext cx="4371772" cy="240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7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7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7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7"/>
          <p:cNvSpPr txBox="1"/>
          <p:nvPr/>
        </p:nvSpPr>
        <p:spPr>
          <a:xfrm>
            <a:off x="1648707" y="335976"/>
            <a:ext cx="951070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Tentativo di miglioramento delle immagini degradate: metodo del filtro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lapraciano</a:t>
            </a:r>
            <a:endParaRPr lang="it-IT" sz="3200" dirty="0"/>
          </a:p>
        </p:txBody>
      </p:sp>
      <p:sp>
        <p:nvSpPr>
          <p:cNvPr id="542" name="Google Shape;542;p37"/>
          <p:cNvSpPr txBox="1"/>
          <p:nvPr/>
        </p:nvSpPr>
        <p:spPr>
          <a:xfrm>
            <a:off x="6988170" y="4960090"/>
            <a:ext cx="4632933" cy="52322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Laplacian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Variance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Originale: 716.10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Laplacian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Variance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Degradata: 642.11</a:t>
            </a:r>
            <a:endParaRPr sz="1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856" y="1919404"/>
            <a:ext cx="5350140" cy="202877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7"/>
          <p:cNvSpPr txBox="1"/>
          <p:nvPr/>
        </p:nvSpPr>
        <p:spPr>
          <a:xfrm>
            <a:off x="6988171" y="2593263"/>
            <a:ext cx="4632933" cy="52322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Laplacian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Variance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Originale: 2144.82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Laplacian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Variance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Degradata: 13.15</a:t>
            </a:r>
            <a:endParaRPr sz="1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271" y="4425400"/>
            <a:ext cx="5711646" cy="164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Tentativo di correzione della degradazione gaussiana</a:t>
            </a:r>
            <a:endParaRPr dirty="0"/>
          </a:p>
        </p:txBody>
      </p:sp>
      <p:sp>
        <p:nvSpPr>
          <p:cNvPr id="555" name="Google Shape;555;p38"/>
          <p:cNvSpPr txBox="1"/>
          <p:nvPr/>
        </p:nvSpPr>
        <p:spPr>
          <a:xfrm>
            <a:off x="1337753" y="1104504"/>
            <a:ext cx="7723893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Correzione della degradazione gaussiana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Wiener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</a:t>
            </a:r>
            <a:r>
              <a:rPr lang="it-IT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Means </a:t>
            </a:r>
            <a:r>
              <a:rPr lang="it-IT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Denoising</a:t>
            </a:r>
            <a:endParaRPr dirty="0"/>
          </a:p>
        </p:txBody>
      </p:sp>
      <p:pic>
        <p:nvPicPr>
          <p:cNvPr id="556" name="Google Shape;5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6937" y="1693548"/>
            <a:ext cx="5387338" cy="202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6937" y="4261797"/>
            <a:ext cx="5387338" cy="197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008D2481-0A82-AC68-21E9-0D7C1F68D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7293184A-577D-EF28-778A-8BC15A0A26B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639AA23E-179D-D960-E159-12AAA74D4F3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94FCDDDD-E1A7-1B9C-79E7-131CC121D01E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DB62682F-0E91-7028-8ED3-246C24CFD2AD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3DFD9B40-469B-A8FD-395A-81B3B9645FA7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Conclusioni e Possibili Ulteriori Sviluppi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5F31AD-9A99-D9E7-DB65-84D7BA48F9C1}"/>
              </a:ext>
            </a:extLst>
          </p:cNvPr>
          <p:cNvSpPr txBox="1"/>
          <p:nvPr/>
        </p:nvSpPr>
        <p:spPr>
          <a:xfrm>
            <a:off x="1753660" y="1055610"/>
            <a:ext cx="953267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Train set di partenza </a:t>
            </a:r>
            <a:r>
              <a:rPr lang="it-IT" sz="1600" dirty="0"/>
              <a:t>causa problemi enormi a tutti gli approcci programmativi utilizzati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non ben definite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mischiate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molto simili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sporche che a volte superano il numero delle immagini pulite nella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Pulizia </a:t>
            </a:r>
            <a:r>
              <a:rPr lang="it-IT" sz="1600" b="1" dirty="0"/>
              <a:t>manuale</a:t>
            </a:r>
            <a:r>
              <a:rPr lang="it-IT" sz="1600" dirty="0"/>
              <a:t> del training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Aumento e bilanciamento del training set iniziale </a:t>
            </a:r>
            <a:r>
              <a:rPr lang="it-IT" sz="1600" b="1" dirty="0"/>
              <a:t>manualmente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Porterebbe a risultati certamente migliori ma sarebbe stata poco interessante per questo progetto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Prestazioni top-1 </a:t>
            </a:r>
            <a:r>
              <a:rPr lang="it-IT" sz="1600" dirty="0"/>
              <a:t>che difficilmente può diventare molto alta (</a:t>
            </a:r>
            <a:r>
              <a:rPr lang="it-IT" sz="1600" b="1" dirty="0"/>
              <a:t>~34%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Grande varietà di immagini in ciascuna classe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Alta similarità tra classi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Prestazioni top-5 </a:t>
            </a:r>
            <a:r>
              <a:rPr lang="it-IT" sz="1600" dirty="0"/>
              <a:t>raggiunte buone (</a:t>
            </a:r>
            <a:r>
              <a:rPr lang="it-IT" sz="1600" b="1" dirty="0"/>
              <a:t>~</a:t>
            </a:r>
            <a:r>
              <a:rPr lang="it-IT" sz="1600" b="1" noProof="0" dirty="0"/>
              <a:t>61%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Possibili ulteriori sviluppi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Più fine-tuning su modelli non freezati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Utilizzo dell’intero </a:t>
            </a:r>
            <a:r>
              <a:rPr lang="it-IT" sz="1600" dirty="0" err="1"/>
              <a:t>train</a:t>
            </a:r>
            <a:r>
              <a:rPr lang="it-IT" sz="1600" dirty="0"/>
              <a:t> set </a:t>
            </a:r>
            <a:r>
              <a:rPr lang="it-IT" sz="1600" dirty="0" err="1"/>
              <a:t>unlabelled</a:t>
            </a:r>
            <a:r>
              <a:rPr lang="it-IT" sz="1600" dirty="0"/>
              <a:t> (10% esplorato)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Esplorazione di ulteriori metodi di semi-</a:t>
            </a:r>
            <a:r>
              <a:rPr lang="it-IT" sz="1600" dirty="0" err="1"/>
              <a:t>supervised</a:t>
            </a:r>
            <a:r>
              <a:rPr lang="it-IT" sz="1600" dirty="0"/>
              <a:t>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Esplorazione di metodi per migliorare le immagini del </a:t>
            </a:r>
            <a:r>
              <a:rPr lang="it-IT" sz="1600" dirty="0" err="1"/>
              <a:t>validation</a:t>
            </a:r>
            <a:r>
              <a:rPr lang="it-IT" sz="1600" dirty="0"/>
              <a:t> set degradato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559532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800B-7DD7-90A1-929B-383247AE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8D0A455E-FBF0-796C-39A8-7B6831237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72ABE3-1E6A-E70F-03AB-DE6C20A14F24}"/>
              </a:ext>
            </a:extLst>
          </p:cNvPr>
          <p:cNvSpPr txBox="1"/>
          <p:nvPr/>
        </p:nvSpPr>
        <p:spPr>
          <a:xfrm>
            <a:off x="726809" y="495677"/>
            <a:ext cx="895059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Grazie per l’attenzione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5400" b="1" dirty="0" err="1">
                <a:solidFill>
                  <a:schemeClr val="bg1"/>
                </a:solidFill>
              </a:rPr>
              <a:t>Robust</a:t>
            </a:r>
            <a:r>
              <a:rPr lang="it-IT" sz="5400" b="1" dirty="0">
                <a:solidFill>
                  <a:schemeClr val="bg1"/>
                </a:solidFill>
              </a:rPr>
              <a:t> Food </a:t>
            </a:r>
            <a:r>
              <a:rPr lang="it-IT" sz="5400" b="1" dirty="0" err="1">
                <a:solidFill>
                  <a:schemeClr val="bg1"/>
                </a:solidFill>
              </a:rPr>
              <a:t>Classification</a:t>
            </a:r>
            <a:r>
              <a:rPr lang="it-IT" sz="5400" b="1" dirty="0">
                <a:solidFill>
                  <a:schemeClr val="bg1"/>
                </a:solidFill>
              </a:rPr>
              <a:t> Project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Visual Information Processing and Management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Lorenzo Monti 869960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8DEE80-9EBF-A8E8-83ED-37BD28F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915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1A7C7-490D-EAD5-483B-49165BCA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7B78701-FB97-45FD-8627-834D1737A6D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39A1B3B-D0F4-D629-C6AC-E763FE05CDB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6E2F33-9AA2-993D-2547-178BF266C82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7980AF6-3408-E40C-6E7D-B6848E426D8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078DC2B-23D9-AAAF-6D2D-4CBACAF5348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Fatta a Mano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54EEF4-E149-B9D5-A402-8C6149A59FC2}"/>
              </a:ext>
            </a:extLst>
          </p:cNvPr>
          <p:cNvSpPr txBox="1"/>
          <p:nvPr/>
        </p:nvSpPr>
        <p:spPr>
          <a:xfrm>
            <a:off x="1590011" y="1289953"/>
            <a:ext cx="4929986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Approccio generale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Data </a:t>
            </a:r>
            <a:r>
              <a:rPr lang="it-IT" sz="1600" dirty="0" err="1"/>
              <a:t>loaders</a:t>
            </a:r>
            <a:r>
              <a:rPr lang="it-IT" sz="1600" dirty="0"/>
              <a:t> per ridurre la RAM utilizzata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ridotto durante il training per ridurre le computazioni (50 </a:t>
            </a:r>
            <a:r>
              <a:rPr lang="it-IT" sz="1600" dirty="0" err="1"/>
              <a:t>batches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dirty="0" err="1"/>
              <a:t>pre</a:t>
            </a:r>
            <a:r>
              <a:rPr lang="it-IT" sz="1600" dirty="0"/>
              <a:t>-processate e labels con one-hot </a:t>
            </a:r>
            <a:r>
              <a:rPr lang="it-IT" sz="1600" dirty="0" err="1"/>
              <a:t>encoding</a:t>
            </a:r>
            <a:r>
              <a:rPr lang="it-IT" sz="1600" dirty="0"/>
              <a:t>, </a:t>
            </a:r>
            <a:r>
              <a:rPr lang="it-IT" sz="1600" dirty="0" err="1"/>
              <a:t>softmax</a:t>
            </a:r>
            <a:r>
              <a:rPr lang="it-IT" sz="1600" dirty="0"/>
              <a:t>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CNN creata e allenata da zero: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Normalizzazione tra 0 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molto basse causate dalla bassa grandezza del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9.70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1.60%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5.70%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5858C5D-49F3-2FC8-0302-F653C676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04738"/>
              </p:ext>
            </p:extLst>
          </p:nvPr>
        </p:nvGraphicFramePr>
        <p:xfrm>
          <a:off x="6514707" y="2473189"/>
          <a:ext cx="4644705" cy="41011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7340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16,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217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81051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32,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4’640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39195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18’496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(13, 13, 128)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73’856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(6, 6, 128)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147’584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Flatten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(4608)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61866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256, 50%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1’179’904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4358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 (</a:t>
                      </a:r>
                      <a:r>
                        <a:rPr lang="it-IT" sz="1400" dirty="0" err="1"/>
                        <a:t>softmax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64’507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5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0E5B-F2E5-E934-2B13-EF0ED971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6999C04-2542-E96D-4781-7AC6E982A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2C08F43-4430-BA2E-054D-73F31BE014B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0574D1-C2C0-5564-1969-BF9CEB15E7E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9A493DE-8E19-4551-8649-7B5A1264D61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2D35E3-C9DE-5C66-7FDF-5D7BAF7095B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Fine-</a:t>
            </a:r>
            <a:r>
              <a:rPr lang="it-IT" sz="4400" b="1" dirty="0" err="1">
                <a:solidFill>
                  <a:srgbClr val="246BE1"/>
                </a:solidFill>
              </a:rPr>
              <a:t>Tunata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7C84F2-073B-F55D-5528-1FE78A7B3F77}"/>
              </a:ext>
            </a:extLst>
          </p:cNvPr>
          <p:cNvSpPr txBox="1"/>
          <p:nvPr/>
        </p:nvSpPr>
        <p:spPr>
          <a:xfrm>
            <a:off x="1590011" y="1121997"/>
            <a:ext cx="49299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MobileNetV2: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Pesi congelati sulla prima parte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Layer </a:t>
            </a:r>
            <a:r>
              <a:rPr lang="it-IT" sz="1600" dirty="0" err="1"/>
              <a:t>fully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con dropout aggiunto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Buona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: 3’042’619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</a:t>
            </a:r>
            <a:r>
              <a:rPr lang="en-US" sz="1600" dirty="0" err="1"/>
              <a:t>allenabili</a:t>
            </a:r>
            <a:r>
              <a:rPr lang="en-US" sz="1600" dirty="0"/>
              <a:t>: 784’635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8C2052C-F9B7-ECF3-A648-F48FAE15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15575"/>
              </p:ext>
            </p:extLst>
          </p:nvPr>
        </p:nvGraphicFramePr>
        <p:xfrm>
          <a:off x="6291693" y="1219937"/>
          <a:ext cx="4644705" cy="18971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9756">
                <a:tc>
                  <a:txBody>
                    <a:bodyPr/>
                    <a:lstStyle/>
                    <a:p>
                      <a:r>
                        <a:rPr lang="it-IT" sz="1400" dirty="0"/>
                        <a:t>MobileNetV2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2’257’984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655’872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ACCD0B-8D11-F3E5-574B-04BDF7C1BEC9}"/>
              </a:ext>
            </a:extLst>
          </p:cNvPr>
          <p:cNvSpPr txBox="1"/>
          <p:nvPr/>
        </p:nvSpPr>
        <p:spPr>
          <a:xfrm>
            <a:off x="1590011" y="3743569"/>
            <a:ext cx="492998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DenseNet121: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funzionamento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Rete più grande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pesi: 7’691’067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 allenabili: 653’563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superiori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Tempi simili per il training ma più alti per l’inferenza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3E227C2-EA35-557E-18B5-28E4C367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63825"/>
              </p:ext>
            </p:extLst>
          </p:nvPr>
        </p:nvGraphicFramePr>
        <p:xfrm>
          <a:off x="6293185" y="3843177"/>
          <a:ext cx="4644705" cy="189282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DenseNet121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7’037’504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524’800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2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8501-16CD-2D8B-B23C-E12275D9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1BCD1A4-FD29-7FC0-39FD-B7F5031AB66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725574D-6994-A568-C846-43319BA183E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78E935-3C73-651A-B7EB-67E73F811E4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A3A47-D1A0-E16C-3CF4-681C2C553E3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6ACA15-D52F-712D-59EC-1487528647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Metodi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5B84AD-859E-C9C8-7F87-BAB583B332E8}"/>
              </a:ext>
            </a:extLst>
          </p:cNvPr>
          <p:cNvSpPr txBox="1"/>
          <p:nvPr/>
        </p:nvSpPr>
        <p:spPr>
          <a:xfrm>
            <a:off x="1272770" y="1121997"/>
            <a:ext cx="5417279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per il riconoscimento degli </a:t>
            </a:r>
            <a:r>
              <a:rPr lang="it-IT" sz="1600" dirty="0" err="1"/>
              <a:t>outliers</a:t>
            </a:r>
            <a:r>
              <a:rPr lang="it-IT" sz="1600" dirty="0"/>
              <a:t>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Obiettivo: rimuovere le immagini sporche per migliorare la performance</a:t>
            </a:r>
          </a:p>
          <a:p>
            <a:pPr lvl="1"/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per valutare l’efficacia di ciascun metodo: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Tuning della sensibilità di ciascun metodo per ritornare 25 </a:t>
            </a:r>
            <a:r>
              <a:rPr lang="it-IT" sz="1600" dirty="0" err="1"/>
              <a:t>outliers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manuale di 2 score verificando sul val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Numero di immagini correttamente flaggate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score, sommato agli </a:t>
            </a:r>
            <a:r>
              <a:rPr lang="it-IT" sz="1600" dirty="0" err="1"/>
              <a:t>edge</a:t>
            </a:r>
            <a:r>
              <a:rPr lang="it-IT" sz="1600" dirty="0"/>
              <a:t> </a:t>
            </a:r>
            <a:r>
              <a:rPr lang="it-IT" sz="1600" dirty="0" err="1"/>
              <a:t>cases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Metodi:		                     score1      score2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K-Means		-&gt;	   7/25	  9/25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DBSCAN	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Isolation</a:t>
            </a:r>
            <a:r>
              <a:rPr lang="it-IT" sz="1600" dirty="0"/>
              <a:t> </a:t>
            </a:r>
            <a:r>
              <a:rPr lang="it-IT" sz="1600" dirty="0" err="1"/>
              <a:t>Forest</a:t>
            </a:r>
            <a:r>
              <a:rPr lang="it-IT" sz="1600" dirty="0"/>
              <a:t>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NearestNeighbors</a:t>
            </a:r>
            <a:r>
              <a:rPr lang="it-IT" sz="1600" dirty="0"/>
              <a:t>	-&gt;	20/25	22/25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SVM		-&gt;	  6/25	  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KD-Tree		-&gt;	  8/25	10/25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diverse e non ottime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sensibilità di ciascun metodo può essere adattata per ritornare un diverso numero di immagini.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DCA00C-097D-AC5C-2107-B1152953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57" y="1121997"/>
            <a:ext cx="4777908" cy="477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A8D54C-DA84-069B-B33F-13A4F8C9E204}"/>
              </a:ext>
            </a:extLst>
          </p:cNvPr>
          <p:cNvSpPr txBox="1"/>
          <p:nvPr/>
        </p:nvSpPr>
        <p:spPr>
          <a:xfrm>
            <a:off x="7628258" y="5896590"/>
            <a:ext cx="347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25 </a:t>
            </a:r>
            <a:r>
              <a:rPr lang="it-IT" sz="1200" dirty="0" err="1"/>
              <a:t>outliers</a:t>
            </a:r>
            <a:r>
              <a:rPr lang="it-IT" sz="1200" dirty="0"/>
              <a:t> ritornati dal metodo </a:t>
            </a:r>
            <a:r>
              <a:rPr lang="it-IT" sz="1200" dirty="0" err="1"/>
              <a:t>NearestNeighbors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366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F3EF2-CCCA-9A3A-B3B1-EF186229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04FFB90-B6B5-DC15-C44B-AB5C9317BD2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8788269-DA01-797F-7481-DB9961EB7E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ADAACED-8DF4-CBD2-2909-5A270C880C7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EAC19E-CFA8-D0A6-A7B0-A237C38D10F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F62E15-DED7-21F2-6F01-B5A7C660E4D2}"/>
              </a:ext>
            </a:extLst>
          </p:cNvPr>
          <p:cNvSpPr txBox="1"/>
          <p:nvPr/>
        </p:nvSpPr>
        <p:spPr>
          <a:xfrm>
            <a:off x="1648707" y="138661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Consenso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FB83B8-3CE9-ECEA-BFA7-95A8FEE4501F}"/>
              </a:ext>
            </a:extLst>
          </p:cNvPr>
          <p:cNvSpPr txBox="1"/>
          <p:nvPr/>
        </p:nvSpPr>
        <p:spPr>
          <a:xfrm>
            <a:off x="1272770" y="832748"/>
            <a:ext cx="541727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dei metodi troppo basse per essere usati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Rischio di rimuovere troppe immagini buone supera i benefici di togliere quelle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 consenso: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diversi possono commettere errori diversi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Outliers</a:t>
            </a:r>
            <a:r>
              <a:rPr lang="it-IT" sz="1600" dirty="0"/>
              <a:t> trovati da almeno n metodi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con n=3 sui test da 25 immagini ---&gt;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Metodo non ottimo perché ogni metodo ha la stessa capacità di voto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Consenso pesato maggiore di 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Utilizzando gli score calcolati come stima di efficacia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pesi (somma a 1)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test con soglia 0.3 --------------&gt;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7F55E85-86AB-C829-E108-071FD601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91" y="976699"/>
            <a:ext cx="5596033" cy="221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F56042B-04BE-1694-A0F5-AEA550540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72169"/>
              </p:ext>
            </p:extLst>
          </p:nvPr>
        </p:nvGraphicFramePr>
        <p:xfrm>
          <a:off x="1231331" y="4624750"/>
          <a:ext cx="5417279" cy="2133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9617">
                  <a:extLst>
                    <a:ext uri="{9D8B030D-6E8A-4147-A177-3AD203B41FA5}">
                      <a16:colId xmlns:a16="http://schemas.microsoft.com/office/drawing/2014/main" val="3254011590"/>
                    </a:ext>
                  </a:extLst>
                </a:gridCol>
                <a:gridCol w="962736">
                  <a:extLst>
                    <a:ext uri="{9D8B030D-6E8A-4147-A177-3AD203B41FA5}">
                      <a16:colId xmlns:a16="http://schemas.microsoft.com/office/drawing/2014/main" val="1863782653"/>
                    </a:ext>
                  </a:extLst>
                </a:gridCol>
                <a:gridCol w="981717">
                  <a:extLst>
                    <a:ext uri="{9D8B030D-6E8A-4147-A177-3AD203B41FA5}">
                      <a16:colId xmlns:a16="http://schemas.microsoft.com/office/drawing/2014/main" val="1610556801"/>
                    </a:ext>
                  </a:extLst>
                </a:gridCol>
                <a:gridCol w="875075">
                  <a:extLst>
                    <a:ext uri="{9D8B030D-6E8A-4147-A177-3AD203B41FA5}">
                      <a16:colId xmlns:a16="http://schemas.microsoft.com/office/drawing/2014/main" val="3418574405"/>
                    </a:ext>
                  </a:extLst>
                </a:gridCol>
                <a:gridCol w="888134">
                  <a:extLst>
                    <a:ext uri="{9D8B030D-6E8A-4147-A177-3AD203B41FA5}">
                      <a16:colId xmlns:a16="http://schemas.microsoft.com/office/drawing/2014/main" val="19942842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221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855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DBSCAN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49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Isolation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020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NearestNeighbors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207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684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KD-Tree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93115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CD5AA6EF-B7C3-7201-BEBC-1FF5ACE8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09" y="3124940"/>
            <a:ext cx="3695649" cy="36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16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3794</TotalTime>
  <Words>3894</Words>
  <Application>Microsoft Office PowerPoint</Application>
  <PresentationFormat>Widescreen</PresentationFormat>
  <Paragraphs>1080</Paragraphs>
  <Slides>58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4" baseType="lpstr">
      <vt:lpstr>Aptos</vt:lpstr>
      <vt:lpstr>Aptos Display</vt:lpstr>
      <vt:lpstr>Arial</vt:lpstr>
      <vt:lpstr>Courier New</vt:lpstr>
      <vt:lpstr>Roboto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1041</cp:revision>
  <dcterms:created xsi:type="dcterms:W3CDTF">2024-12-06T11:55:14Z</dcterms:created>
  <dcterms:modified xsi:type="dcterms:W3CDTF">2025-02-02T16:45:49Z</dcterms:modified>
</cp:coreProperties>
</file>